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1"/>
  </p:sldMasterIdLst>
  <p:notesMasterIdLst>
    <p:notesMasterId r:id="rId55"/>
  </p:notesMasterIdLst>
  <p:sldIdLst>
    <p:sldId id="257" r:id="rId2"/>
    <p:sldId id="362" r:id="rId3"/>
    <p:sldId id="267" r:id="rId4"/>
    <p:sldId id="279" r:id="rId5"/>
    <p:sldId id="258" r:id="rId6"/>
    <p:sldId id="444" r:id="rId7"/>
    <p:sldId id="463" r:id="rId8"/>
    <p:sldId id="500" r:id="rId9"/>
    <p:sldId id="498" r:id="rId10"/>
    <p:sldId id="462" r:id="rId11"/>
    <p:sldId id="270" r:id="rId12"/>
    <p:sldId id="271" r:id="rId13"/>
    <p:sldId id="293" r:id="rId14"/>
    <p:sldId id="294" r:id="rId15"/>
    <p:sldId id="276" r:id="rId16"/>
    <p:sldId id="277" r:id="rId17"/>
    <p:sldId id="274" r:id="rId18"/>
    <p:sldId id="286" r:id="rId19"/>
    <p:sldId id="288" r:id="rId20"/>
    <p:sldId id="295" r:id="rId21"/>
    <p:sldId id="502" r:id="rId22"/>
    <p:sldId id="363" r:id="rId23"/>
    <p:sldId id="364" r:id="rId24"/>
    <p:sldId id="365" r:id="rId25"/>
    <p:sldId id="366" r:id="rId26"/>
    <p:sldId id="367" r:id="rId27"/>
    <p:sldId id="368" r:id="rId28"/>
    <p:sldId id="369" r:id="rId29"/>
    <p:sldId id="370" r:id="rId30"/>
    <p:sldId id="495" r:id="rId31"/>
    <p:sldId id="298" r:id="rId32"/>
    <p:sldId id="493" r:id="rId33"/>
    <p:sldId id="494" r:id="rId34"/>
    <p:sldId id="501" r:id="rId35"/>
    <p:sldId id="496" r:id="rId36"/>
    <p:sldId id="499" r:id="rId37"/>
    <p:sldId id="439" r:id="rId38"/>
    <p:sldId id="308" r:id="rId39"/>
    <p:sldId id="421" r:id="rId40"/>
    <p:sldId id="422" r:id="rId41"/>
    <p:sldId id="381" r:id="rId42"/>
    <p:sldId id="505" r:id="rId43"/>
    <p:sldId id="503" r:id="rId44"/>
    <p:sldId id="504" r:id="rId45"/>
    <p:sldId id="383" r:id="rId46"/>
    <p:sldId id="384" r:id="rId47"/>
    <p:sldId id="497" r:id="rId48"/>
    <p:sldId id="385" r:id="rId49"/>
    <p:sldId id="443" r:id="rId50"/>
    <p:sldId id="435" r:id="rId51"/>
    <p:sldId id="434" r:id="rId52"/>
    <p:sldId id="433" r:id="rId53"/>
    <p:sldId id="43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43" autoAdjust="0"/>
  </p:normalViewPr>
  <p:slideViewPr>
    <p:cSldViewPr snapToGrid="0">
      <p:cViewPr varScale="1">
        <p:scale>
          <a:sx n="43" d="100"/>
          <a:sy n="43" d="100"/>
        </p:scale>
        <p:origin x="62" y="144"/>
      </p:cViewPr>
      <p:guideLst/>
    </p:cSldViewPr>
  </p:slideViewPr>
  <p:outlineViewPr>
    <p:cViewPr>
      <p:scale>
        <a:sx n="33" d="100"/>
        <a:sy n="33" d="100"/>
      </p:scale>
      <p:origin x="0" y="-5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4A9D0-F6E9-4409-96C7-E0F4FF1C557A}" type="datetimeFigureOut">
              <a:rPr lang="en-US" smtClean="0"/>
              <a:t>06-Nov-18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F3610-E23B-444E-8D5D-D1CF296FB43A}" type="slidenum">
              <a:rPr lang="en-US" smtClean="0"/>
              <a:t>‹#›</a:t>
            </a:fld>
            <a:endParaRPr lang="en-US"/>
          </a:p>
        </p:txBody>
      </p:sp>
    </p:spTree>
    <p:extLst>
      <p:ext uri="{BB962C8B-B14F-4D97-AF65-F5344CB8AC3E}">
        <p14:creationId xmlns:p14="http://schemas.microsoft.com/office/powerpoint/2010/main" val="221701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F3610-E23B-444E-8D5D-D1CF296FB43A}" type="slidenum">
              <a:rPr lang="en-US" smtClean="0"/>
              <a:t>1</a:t>
            </a:fld>
            <a:endParaRPr lang="en-US"/>
          </a:p>
        </p:txBody>
      </p:sp>
    </p:spTree>
    <p:extLst>
      <p:ext uri="{BB962C8B-B14F-4D97-AF65-F5344CB8AC3E}">
        <p14:creationId xmlns:p14="http://schemas.microsoft.com/office/powerpoint/2010/main" val="189091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F3610-E23B-444E-8D5D-D1CF296FB43A}" type="slidenum">
              <a:rPr lang="en-US" smtClean="0"/>
              <a:t>3</a:t>
            </a:fld>
            <a:endParaRPr lang="en-US"/>
          </a:p>
        </p:txBody>
      </p:sp>
    </p:spTree>
    <p:extLst>
      <p:ext uri="{BB962C8B-B14F-4D97-AF65-F5344CB8AC3E}">
        <p14:creationId xmlns:p14="http://schemas.microsoft.com/office/powerpoint/2010/main" val="297742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F3610-E23B-444E-8D5D-D1CF296FB43A}" type="slidenum">
              <a:rPr lang="en-US" smtClean="0"/>
              <a:t>16</a:t>
            </a:fld>
            <a:endParaRPr lang="en-US"/>
          </a:p>
        </p:txBody>
      </p:sp>
    </p:spTree>
    <p:extLst>
      <p:ext uri="{BB962C8B-B14F-4D97-AF65-F5344CB8AC3E}">
        <p14:creationId xmlns:p14="http://schemas.microsoft.com/office/powerpoint/2010/main" val="302991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61E8B7-EF19-4CE6-AE19-B852C15C089E}" type="slidenum">
              <a:rPr lang="en-GB" smtClean="0"/>
              <a:pPr/>
              <a:t>24</a:t>
            </a:fld>
            <a:endParaRPr lang="en-GB"/>
          </a:p>
        </p:txBody>
      </p:sp>
    </p:spTree>
    <p:extLst>
      <p:ext uri="{BB962C8B-B14F-4D97-AF65-F5344CB8AC3E}">
        <p14:creationId xmlns:p14="http://schemas.microsoft.com/office/powerpoint/2010/main" val="400704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F3610-E23B-444E-8D5D-D1CF296FB43A}" type="slidenum">
              <a:rPr lang="en-US" smtClean="0"/>
              <a:t>31</a:t>
            </a:fld>
            <a:endParaRPr lang="en-US"/>
          </a:p>
        </p:txBody>
      </p:sp>
    </p:spTree>
    <p:extLst>
      <p:ext uri="{BB962C8B-B14F-4D97-AF65-F5344CB8AC3E}">
        <p14:creationId xmlns:p14="http://schemas.microsoft.com/office/powerpoint/2010/main" val="220442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F3610-E23B-444E-8D5D-D1CF296FB43A}" type="slidenum">
              <a:rPr lang="en-US" smtClean="0"/>
              <a:t>33</a:t>
            </a:fld>
            <a:endParaRPr lang="en-US"/>
          </a:p>
        </p:txBody>
      </p:sp>
    </p:spTree>
    <p:extLst>
      <p:ext uri="{BB962C8B-B14F-4D97-AF65-F5344CB8AC3E}">
        <p14:creationId xmlns:p14="http://schemas.microsoft.com/office/powerpoint/2010/main" val="1271741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1E8B7-EF19-4CE6-AE19-B852C15C089E}" type="slidenum">
              <a:rPr lang="en-GB" smtClean="0"/>
              <a:pPr/>
              <a:t>40</a:t>
            </a:fld>
            <a:endParaRPr lang="en-GB"/>
          </a:p>
        </p:txBody>
      </p:sp>
    </p:spTree>
    <p:extLst>
      <p:ext uri="{BB962C8B-B14F-4D97-AF65-F5344CB8AC3E}">
        <p14:creationId xmlns:p14="http://schemas.microsoft.com/office/powerpoint/2010/main" val="3059484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17EB4D2-822B-4331-9663-63EB05C28DD4}" type="datetimeFigureOut">
              <a:rPr lang="en-US" smtClean="0"/>
              <a:t>06-Nov-18</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1130A8E2-05CA-417E-B868-021BC4DE2477}" type="slidenum">
              <a:rPr lang="en-US" smtClean="0"/>
              <a:t>‹#›</a:t>
            </a:fld>
            <a:endParaRPr lang="en-US"/>
          </a:p>
        </p:txBody>
      </p:sp>
    </p:spTree>
    <p:extLst>
      <p:ext uri="{BB962C8B-B14F-4D97-AF65-F5344CB8AC3E}">
        <p14:creationId xmlns:p14="http://schemas.microsoft.com/office/powerpoint/2010/main" val="17254201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7EB4D2-822B-4331-9663-63EB05C28DD4}"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0A8E2-05CA-417E-B868-021BC4DE2477}" type="slidenum">
              <a:rPr lang="en-US" smtClean="0"/>
              <a:t>‹#›</a:t>
            </a:fld>
            <a:endParaRPr lang="en-US"/>
          </a:p>
        </p:txBody>
      </p:sp>
    </p:spTree>
    <p:extLst>
      <p:ext uri="{BB962C8B-B14F-4D97-AF65-F5344CB8AC3E}">
        <p14:creationId xmlns:p14="http://schemas.microsoft.com/office/powerpoint/2010/main" val="21674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7EB4D2-822B-4331-9663-63EB05C28DD4}" type="datetimeFigureOut">
              <a:rPr lang="en-US" smtClean="0"/>
              <a:t>06-Nov-18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0A8E2-05CA-417E-B868-021BC4DE2477}" type="slidenum">
              <a:rPr lang="en-US" smtClean="0"/>
              <a:t>‹#›</a:t>
            </a:fld>
            <a:endParaRPr lang="en-US"/>
          </a:p>
        </p:txBody>
      </p:sp>
    </p:spTree>
    <p:extLst>
      <p:ext uri="{BB962C8B-B14F-4D97-AF65-F5344CB8AC3E}">
        <p14:creationId xmlns:p14="http://schemas.microsoft.com/office/powerpoint/2010/main" val="410687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7EB4D2-822B-4331-9663-63EB05C28DD4}" type="datetimeFigureOut">
              <a:rPr lang="en-US" smtClean="0"/>
              <a:t>06-Nov-18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0A8E2-05CA-417E-B868-021BC4DE2477}" type="slidenum">
              <a:rPr lang="en-US" smtClean="0"/>
              <a:t>‹#›</a:t>
            </a:fld>
            <a:endParaRPr lang="en-US"/>
          </a:p>
        </p:txBody>
      </p:sp>
    </p:spTree>
    <p:extLst>
      <p:ext uri="{BB962C8B-B14F-4D97-AF65-F5344CB8AC3E}">
        <p14:creationId xmlns:p14="http://schemas.microsoft.com/office/powerpoint/2010/main" val="20771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17EB4D2-822B-4331-9663-63EB05C28DD4}" type="datetimeFigureOut">
              <a:rPr lang="en-US" smtClean="0"/>
              <a:t>06-Nov-18</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1130A8E2-05CA-417E-B868-021BC4DE2477}" type="slidenum">
              <a:rPr lang="en-US" smtClean="0"/>
              <a:t>‹#›</a:t>
            </a:fld>
            <a:endParaRPr lang="en-US"/>
          </a:p>
        </p:txBody>
      </p:sp>
    </p:spTree>
    <p:extLst>
      <p:ext uri="{BB962C8B-B14F-4D97-AF65-F5344CB8AC3E}">
        <p14:creationId xmlns:p14="http://schemas.microsoft.com/office/powerpoint/2010/main" val="4394538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7EB4D2-822B-4331-9663-63EB05C28DD4}" type="datetimeFigureOut">
              <a:rPr lang="en-US" smtClean="0"/>
              <a:t>06-Nov-18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0A8E2-05CA-417E-B868-021BC4DE2477}" type="slidenum">
              <a:rPr lang="en-US" smtClean="0"/>
              <a:t>‹#›</a:t>
            </a:fld>
            <a:endParaRPr lang="en-US"/>
          </a:p>
        </p:txBody>
      </p:sp>
    </p:spTree>
    <p:extLst>
      <p:ext uri="{BB962C8B-B14F-4D97-AF65-F5344CB8AC3E}">
        <p14:creationId xmlns:p14="http://schemas.microsoft.com/office/powerpoint/2010/main" val="59027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7EB4D2-822B-4331-9663-63EB05C28DD4}" type="datetimeFigureOut">
              <a:rPr lang="en-US" smtClean="0"/>
              <a:t>06-Nov-18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0A8E2-05CA-417E-B868-021BC4DE2477}" type="slidenum">
              <a:rPr lang="en-US" smtClean="0"/>
              <a:t>‹#›</a:t>
            </a:fld>
            <a:endParaRPr lang="en-US"/>
          </a:p>
        </p:txBody>
      </p:sp>
    </p:spTree>
    <p:extLst>
      <p:ext uri="{BB962C8B-B14F-4D97-AF65-F5344CB8AC3E}">
        <p14:creationId xmlns:p14="http://schemas.microsoft.com/office/powerpoint/2010/main" val="382375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7EB4D2-822B-4331-9663-63EB05C28DD4}" type="datetimeFigureOut">
              <a:rPr lang="en-US" smtClean="0"/>
              <a:t>06-Nov-18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0A8E2-05CA-417E-B868-021BC4DE2477}" type="slidenum">
              <a:rPr lang="en-US" smtClean="0"/>
              <a:t>‹#›</a:t>
            </a:fld>
            <a:endParaRPr lang="en-US"/>
          </a:p>
        </p:txBody>
      </p:sp>
    </p:spTree>
    <p:extLst>
      <p:ext uri="{BB962C8B-B14F-4D97-AF65-F5344CB8AC3E}">
        <p14:creationId xmlns:p14="http://schemas.microsoft.com/office/powerpoint/2010/main" val="351380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EB4D2-822B-4331-9663-63EB05C28DD4}" type="datetimeFigureOut">
              <a:rPr lang="en-US" smtClean="0"/>
              <a:t>06-Nov-18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0A8E2-05CA-417E-B868-021BC4DE2477}" type="slidenum">
              <a:rPr lang="en-US" smtClean="0"/>
              <a:t>‹#›</a:t>
            </a:fld>
            <a:endParaRPr lang="en-US"/>
          </a:p>
        </p:txBody>
      </p:sp>
    </p:spTree>
    <p:extLst>
      <p:ext uri="{BB962C8B-B14F-4D97-AF65-F5344CB8AC3E}">
        <p14:creationId xmlns:p14="http://schemas.microsoft.com/office/powerpoint/2010/main" val="236055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7EB4D2-822B-4331-9663-63EB05C28DD4}" type="datetimeFigureOut">
              <a:rPr lang="en-US" smtClean="0"/>
              <a:t>06-Nov-18</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1130A8E2-05CA-417E-B868-021BC4DE2477}"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818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17EB4D2-822B-4331-9663-63EB05C28DD4}" type="datetimeFigureOut">
              <a:rPr lang="en-US" smtClean="0"/>
              <a:t>06-Nov-18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1130A8E2-05CA-417E-B868-021BC4DE2477}"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32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17EB4D2-822B-4331-9663-63EB05C28DD4}" type="datetimeFigureOut">
              <a:rPr lang="en-US" smtClean="0"/>
              <a:t>06-Nov-18</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130A8E2-05CA-417E-B868-021BC4DE2477}" type="slidenum">
              <a:rPr lang="en-US" smtClean="0"/>
              <a:t>‹#›</a:t>
            </a:fld>
            <a:endParaRPr lang="en-US"/>
          </a:p>
        </p:txBody>
      </p:sp>
    </p:spTree>
    <p:extLst>
      <p:ext uri="{BB962C8B-B14F-4D97-AF65-F5344CB8AC3E}">
        <p14:creationId xmlns:p14="http://schemas.microsoft.com/office/powerpoint/2010/main" val="540823430"/>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6.xml"/><Relationship Id="rId16"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crf.org/int/cancer-facts-figures/comparing-more-less-developed-countri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3" y="365125"/>
            <a:ext cx="11542426" cy="2692868"/>
          </a:xfrm>
        </p:spPr>
        <p:txBody>
          <a:bodyPr>
            <a:normAutofit/>
          </a:bodyPr>
          <a:lstStyle/>
          <a:p>
            <a:pPr algn="ctr"/>
            <a:r>
              <a:rPr lang="en-US" b="1" dirty="0" smtClean="0"/>
              <a:t> </a:t>
            </a:r>
            <a:r>
              <a:rPr lang="en-US" sz="6000" b="1" dirty="0" smtClean="0"/>
              <a:t>Cancer leads to malnutrition </a:t>
            </a:r>
            <a:r>
              <a:rPr lang="en-US" b="1" dirty="0" smtClean="0"/>
              <a:t/>
            </a:r>
            <a:br>
              <a:rPr lang="en-US" b="1" dirty="0" smtClean="0"/>
            </a:br>
            <a:r>
              <a:rPr lang="en-US" b="1" dirty="0" smtClean="0"/>
              <a:t>or</a:t>
            </a:r>
            <a:br>
              <a:rPr lang="en-US" b="1" dirty="0" smtClean="0"/>
            </a:br>
            <a:r>
              <a:rPr lang="en-US" sz="6000" b="1" dirty="0" smtClean="0"/>
              <a:t>Malnutrition leads to  Cancer </a:t>
            </a:r>
            <a:r>
              <a:rPr lang="en-US" sz="7200" b="1" dirty="0" smtClean="0">
                <a:latin typeface="Aldhabi" panose="01000000000000000000" pitchFamily="2" charset="-78"/>
                <a:cs typeface="Aldhabi" panose="01000000000000000000" pitchFamily="2" charset="-78"/>
              </a:rPr>
              <a:t>!!</a:t>
            </a:r>
            <a:endParaRPr lang="en-US" sz="7200" b="1" dirty="0"/>
          </a:p>
        </p:txBody>
      </p:sp>
      <p:sp>
        <p:nvSpPr>
          <p:cNvPr id="3" name="Content Placeholder 2"/>
          <p:cNvSpPr>
            <a:spLocks noGrp="1"/>
          </p:cNvSpPr>
          <p:nvPr>
            <p:ph idx="1"/>
          </p:nvPr>
        </p:nvSpPr>
        <p:spPr>
          <a:xfrm>
            <a:off x="838200" y="3597639"/>
            <a:ext cx="10515600" cy="2579323"/>
          </a:xfrm>
        </p:spPr>
        <p:txBody>
          <a:bodyPr>
            <a:noAutofit/>
          </a:bodyPr>
          <a:lstStyle/>
          <a:p>
            <a:pPr marL="0" indent="0" algn="ctr">
              <a:buNone/>
            </a:pPr>
            <a:r>
              <a:rPr lang="en-US" altLang="en-US" sz="2800" b="1" dirty="0" smtClean="0">
                <a:latin typeface="Franklin Gothic Book" panose="020B0503020102020204" pitchFamily="34" charset="0"/>
              </a:rPr>
              <a:t>Prof.A.fattah A. Sattar</a:t>
            </a:r>
          </a:p>
          <a:p>
            <a:pPr marL="0" indent="0" algn="ctr">
              <a:buNone/>
            </a:pPr>
            <a:r>
              <a:rPr lang="en-US" altLang="en-US" sz="2800" b="1" dirty="0" smtClean="0">
                <a:latin typeface="Franklin Gothic Book" panose="020B0503020102020204" pitchFamily="34" charset="0"/>
              </a:rPr>
              <a:t>Anesthesia &amp; pain Relief  Department</a:t>
            </a:r>
          </a:p>
          <a:p>
            <a:pPr marL="0" indent="0" algn="ctr">
              <a:buNone/>
            </a:pPr>
            <a:r>
              <a:rPr lang="en-US" altLang="en-US" sz="2800" b="1" dirty="0" smtClean="0">
                <a:latin typeface="Franklin Gothic Book" panose="020B0503020102020204" pitchFamily="34" charset="0"/>
              </a:rPr>
              <a:t>National Cancer Institute</a:t>
            </a:r>
          </a:p>
          <a:p>
            <a:pPr marL="0" indent="0" algn="ctr">
              <a:buNone/>
            </a:pPr>
            <a:r>
              <a:rPr lang="en-US" altLang="en-US" sz="2800" b="1" dirty="0" smtClean="0">
                <a:latin typeface="Franklin Gothic Book" panose="020B0503020102020204" pitchFamily="34" charset="0"/>
              </a:rPr>
              <a:t>Cairo University</a:t>
            </a:r>
          </a:p>
          <a:p>
            <a:pPr marL="0" indent="0" algn="ctr">
              <a:buNone/>
            </a:pPr>
            <a:r>
              <a:rPr lang="en-US" altLang="en-US" sz="2800" b="1" dirty="0" smtClean="0">
                <a:latin typeface="Franklin Gothic Book" panose="020B0503020102020204" pitchFamily="34" charset="0"/>
              </a:rPr>
              <a:t>2018</a:t>
            </a:r>
            <a:endParaRPr lang="en-US" altLang="en-US" sz="2800" b="1" dirty="0">
              <a:latin typeface="Franklin Gothic Book" panose="020B0503020102020204" pitchFamily="34" charset="0"/>
            </a:endParaRPr>
          </a:p>
        </p:txBody>
      </p:sp>
    </p:spTree>
    <p:extLst>
      <p:ext uri="{BB962C8B-B14F-4D97-AF65-F5344CB8AC3E}">
        <p14:creationId xmlns:p14="http://schemas.microsoft.com/office/powerpoint/2010/main" val="3439125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46111" y="467708"/>
            <a:ext cx="9404723" cy="1400530"/>
          </a:xfrm>
        </p:spPr>
        <p:txBody>
          <a:bodyPr/>
          <a:lstStyle/>
          <a:p>
            <a:pPr algn="ctr"/>
            <a:r>
              <a:rPr lang="en-US" altLang="en-US" sz="3600" b="1" dirty="0"/>
              <a:t>Weight loss and quality of life in patients with GI malignancy</a:t>
            </a:r>
          </a:p>
        </p:txBody>
      </p:sp>
      <p:pic>
        <p:nvPicPr>
          <p:cNvPr id="337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28364" y="1868238"/>
            <a:ext cx="6234663" cy="4675998"/>
          </a:xfrm>
          <a:noFill/>
        </p:spPr>
      </p:pic>
    </p:spTree>
    <p:extLst>
      <p:ext uri="{BB962C8B-B14F-4D97-AF65-F5344CB8AC3E}">
        <p14:creationId xmlns:p14="http://schemas.microsoft.com/office/powerpoint/2010/main" val="671561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1853248"/>
            <a:ext cx="9134970" cy="4395151"/>
          </a:xfrm>
        </p:spPr>
        <p:txBody>
          <a:bodyPr>
            <a:normAutofit/>
          </a:bodyPr>
          <a:lstStyle/>
          <a:p>
            <a:pPr algn="ctr"/>
            <a:r>
              <a:rPr lang="en-US" altLang="en-US" sz="4000" b="1" dirty="0" smtClean="0"/>
              <a:t>Instead of nutritional support alone</a:t>
            </a:r>
            <a:r>
              <a:rPr lang="en-US" altLang="en-US" sz="4000" dirty="0" smtClean="0"/>
              <a:t>, the development and implementation of combination strategies incorporating nutritional support should be implemented.</a:t>
            </a:r>
            <a:endParaRPr lang="en-US" sz="4000" dirty="0"/>
          </a:p>
        </p:txBody>
      </p:sp>
    </p:spTree>
    <p:extLst>
      <p:ext uri="{BB962C8B-B14F-4D97-AF65-F5344CB8AC3E}">
        <p14:creationId xmlns:p14="http://schemas.microsoft.com/office/powerpoint/2010/main" val="2935199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dirty="0" smtClean="0"/>
              <a:t>Pharmacological and Multimodal Therapy for Cancer Cachexia</a:t>
            </a:r>
            <a:br>
              <a:rPr lang="en-US" altLang="en-US" b="1" dirty="0" smtClean="0"/>
            </a:br>
            <a:endParaRPr lang="en-US" dirty="0"/>
          </a:p>
        </p:txBody>
      </p:sp>
      <p:sp>
        <p:nvSpPr>
          <p:cNvPr id="3" name="Content Placeholder 2"/>
          <p:cNvSpPr>
            <a:spLocks noGrp="1"/>
          </p:cNvSpPr>
          <p:nvPr>
            <p:ph idx="1"/>
          </p:nvPr>
        </p:nvSpPr>
        <p:spPr>
          <a:xfrm>
            <a:off x="509667" y="1454046"/>
            <a:ext cx="11347554" cy="5126635"/>
          </a:xfrm>
        </p:spPr>
        <p:txBody>
          <a:bodyPr>
            <a:normAutofit fontScale="92500"/>
          </a:bodyPr>
          <a:lstStyle/>
          <a:p>
            <a:pPr marL="0" indent="0">
              <a:buFontTx/>
              <a:buNone/>
            </a:pPr>
            <a:r>
              <a:rPr lang="en-GB" altLang="en-US" u="sng" dirty="0"/>
              <a:t>. </a:t>
            </a:r>
            <a:r>
              <a:rPr lang="en-GB" altLang="en-US" sz="3600" b="1" u="sng" dirty="0"/>
              <a:t>Pharmacological treatment of cachexia</a:t>
            </a:r>
          </a:p>
          <a:p>
            <a:pPr marL="0" indent="0">
              <a:buFontTx/>
              <a:buNone/>
            </a:pPr>
            <a:r>
              <a:rPr lang="en-GB" altLang="en-US" sz="3600" dirty="0" smtClean="0"/>
              <a:t>1 </a:t>
            </a:r>
            <a:r>
              <a:rPr lang="en-GB" altLang="en-US" sz="3600" dirty="0"/>
              <a:t>Appetite stimulants</a:t>
            </a:r>
          </a:p>
          <a:p>
            <a:pPr marL="0" indent="0">
              <a:buFontTx/>
              <a:buNone/>
            </a:pPr>
            <a:r>
              <a:rPr lang="en-GB" altLang="en-US" sz="3600" dirty="0" smtClean="0"/>
              <a:t>2 </a:t>
            </a:r>
            <a:r>
              <a:rPr lang="en-GB" altLang="en-US" sz="3600" dirty="0"/>
              <a:t>Agents which attenuate skeletal muscle catabolism</a:t>
            </a:r>
          </a:p>
          <a:p>
            <a:pPr marL="0" indent="0">
              <a:buFontTx/>
              <a:buNone/>
            </a:pPr>
            <a:r>
              <a:rPr lang="en-GB" altLang="en-US" sz="3600" dirty="0" smtClean="0"/>
              <a:t>3 </a:t>
            </a:r>
            <a:r>
              <a:rPr lang="en-GB" altLang="en-US" sz="3600" dirty="0"/>
              <a:t>Agents which promote skeletal muscle anabolism</a:t>
            </a:r>
          </a:p>
          <a:p>
            <a:pPr marL="0" indent="0">
              <a:buFontTx/>
              <a:buNone/>
            </a:pPr>
            <a:r>
              <a:rPr lang="en-GB" altLang="en-US" sz="3600" b="1" u="sng" dirty="0" smtClean="0"/>
              <a:t>Multimodal </a:t>
            </a:r>
            <a:r>
              <a:rPr lang="en-GB" altLang="en-US" sz="3600" b="1" u="sng" dirty="0"/>
              <a:t>therapy for cachexia</a:t>
            </a:r>
          </a:p>
          <a:p>
            <a:pPr marL="0" indent="0">
              <a:buFontTx/>
              <a:buNone/>
            </a:pPr>
            <a:r>
              <a:rPr lang="en-GB" altLang="en-US" sz="3600" dirty="0" smtClean="0"/>
              <a:t>1 </a:t>
            </a:r>
            <a:r>
              <a:rPr lang="en-GB" altLang="en-US" sz="3600" dirty="0"/>
              <a:t>Nutritional support</a:t>
            </a:r>
          </a:p>
          <a:p>
            <a:pPr marL="0" indent="0">
              <a:buFontTx/>
              <a:buNone/>
            </a:pPr>
            <a:r>
              <a:rPr lang="en-GB" altLang="en-US" sz="3600" dirty="0" smtClean="0"/>
              <a:t>2 </a:t>
            </a:r>
            <a:r>
              <a:rPr lang="en-GB" altLang="en-US" sz="3600" dirty="0"/>
              <a:t>Exercise regimen</a:t>
            </a:r>
          </a:p>
          <a:p>
            <a:pPr marL="0" indent="0">
              <a:buFontTx/>
              <a:buNone/>
            </a:pPr>
            <a:r>
              <a:rPr lang="en-GB" altLang="en-US" sz="3600" dirty="0" smtClean="0"/>
              <a:t>3 </a:t>
            </a:r>
            <a:r>
              <a:rPr lang="en-GB" altLang="en-US" sz="3600" dirty="0"/>
              <a:t>Supportive </a:t>
            </a:r>
            <a:r>
              <a:rPr lang="en-GB" altLang="en-US" sz="3000" dirty="0"/>
              <a:t>care</a:t>
            </a:r>
          </a:p>
          <a:p>
            <a:endParaRPr lang="en-US" dirty="0"/>
          </a:p>
        </p:txBody>
      </p:sp>
    </p:spTree>
    <p:extLst>
      <p:ext uri="{BB962C8B-B14F-4D97-AF65-F5344CB8AC3E}">
        <p14:creationId xmlns:p14="http://schemas.microsoft.com/office/powerpoint/2010/main" val="406797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1103312" y="452718"/>
            <a:ext cx="8947522" cy="1400530"/>
          </a:xfrm>
          <a:solidFill>
            <a:srgbClr val="FFFF00"/>
          </a:solidFill>
        </p:spPr>
        <p:txBody>
          <a:bodyPr>
            <a:normAutofit/>
          </a:bodyPr>
          <a:lstStyle/>
          <a:p>
            <a:pPr algn="ctr"/>
            <a:r>
              <a:rPr lang="en-GB" sz="6000" b="1" dirty="0" smtClean="0">
                <a:solidFill>
                  <a:schemeClr val="tx1"/>
                </a:solidFill>
              </a:rPr>
              <a:t>Diet </a:t>
            </a:r>
            <a:r>
              <a:rPr lang="en-GB" sz="6000" b="1" dirty="0">
                <a:solidFill>
                  <a:schemeClr val="tx1"/>
                </a:solidFill>
              </a:rPr>
              <a:t>and cancer</a:t>
            </a:r>
            <a:endParaRPr lang="en-US" sz="6000" b="1" dirty="0" smtClean="0">
              <a:solidFill>
                <a:schemeClr val="tx1"/>
              </a:solidFill>
            </a:endParaRPr>
          </a:p>
        </p:txBody>
      </p:sp>
      <p:sp>
        <p:nvSpPr>
          <p:cNvPr id="28675" name="Content Placeholder 2"/>
          <p:cNvSpPr>
            <a:spLocks noGrp="1"/>
          </p:cNvSpPr>
          <p:nvPr>
            <p:ph idx="1"/>
          </p:nvPr>
        </p:nvSpPr>
        <p:spPr>
          <a:solidFill>
            <a:schemeClr val="accent1">
              <a:lumMod val="60000"/>
              <a:lumOff val="40000"/>
            </a:schemeClr>
          </a:solidFill>
        </p:spPr>
        <p:txBody>
          <a:bodyPr>
            <a:normAutofit fontScale="92500" lnSpcReduction="10000"/>
          </a:bodyPr>
          <a:lstStyle/>
          <a:p>
            <a:pPr algn="ctr">
              <a:buFontTx/>
              <a:buNone/>
              <a:defRPr/>
            </a:pPr>
            <a:endParaRPr lang="en-US" b="1" dirty="0" smtClean="0"/>
          </a:p>
          <a:p>
            <a:pPr algn="ctr">
              <a:defRPr/>
            </a:pPr>
            <a:endParaRPr lang="en-US" dirty="0" smtClean="0"/>
          </a:p>
          <a:p>
            <a:pPr algn="ctr">
              <a:buNone/>
              <a:defRPr/>
            </a:pPr>
            <a:r>
              <a:rPr lang="en-GB" sz="6000" b="1" dirty="0">
                <a:effectLst>
                  <a:outerShdw blurRad="38100" dist="38100" dir="2700000" algn="tl">
                    <a:srgbClr val="C0C0C0"/>
                  </a:outerShdw>
                </a:effectLst>
              </a:rPr>
              <a:t> </a:t>
            </a:r>
            <a:r>
              <a:rPr lang="en-GB" sz="6000" dirty="0" smtClean="0"/>
              <a:t>Does </a:t>
            </a:r>
            <a:r>
              <a:rPr lang="en-GB" sz="6000" dirty="0"/>
              <a:t>different foods and their constituents modify cancer risk and tumour </a:t>
            </a:r>
            <a:r>
              <a:rPr lang="en-GB" sz="6000" dirty="0" smtClean="0"/>
              <a:t>behaviour???</a:t>
            </a:r>
            <a:endParaRPr lang="en-GB" sz="6000" b="1" dirty="0">
              <a:effectLst>
                <a:outerShdw blurRad="38100" dist="38100" dir="2700000" algn="tl">
                  <a:srgbClr val="C0C0C0"/>
                </a:outerShdw>
              </a:effectLst>
            </a:endParaRPr>
          </a:p>
        </p:txBody>
      </p:sp>
    </p:spTree>
    <p:extLst>
      <p:ext uri="{BB962C8B-B14F-4D97-AF65-F5344CB8AC3E}">
        <p14:creationId xmlns:p14="http://schemas.microsoft.com/office/powerpoint/2010/main" val="9704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274637"/>
            <a:ext cx="9413823" cy="1434241"/>
          </a:xfrm>
        </p:spPr>
        <p:txBody>
          <a:bodyPr>
            <a:normAutofit fontScale="90000"/>
          </a:bodyPr>
          <a:lstStyle/>
          <a:p>
            <a:pPr algn="ctr"/>
            <a:r>
              <a:rPr lang="en-GB" dirty="0"/>
              <a:t>In 1997 the </a:t>
            </a:r>
            <a:r>
              <a:rPr lang="en-GB" b="1" dirty="0"/>
              <a:t>WCRF</a:t>
            </a:r>
            <a:r>
              <a:rPr lang="en-GB" b="1" dirty="0" smtClean="0"/>
              <a:t>*/#AICR </a:t>
            </a:r>
            <a:r>
              <a:rPr lang="en-GB" b="1" dirty="0"/>
              <a:t>report</a:t>
            </a:r>
            <a:r>
              <a:rPr lang="en-GB" dirty="0"/>
              <a:t/>
            </a:r>
            <a:br>
              <a:rPr lang="en-GB" dirty="0"/>
            </a:br>
            <a:r>
              <a:rPr lang="en-US" dirty="0"/>
              <a:t>*</a:t>
            </a:r>
            <a:r>
              <a:rPr lang="en-US" sz="2700" b="1" dirty="0"/>
              <a:t>World Cancer Research </a:t>
            </a:r>
            <a:r>
              <a:rPr lang="en-US" sz="2700" b="1" dirty="0" smtClean="0"/>
              <a:t>Fund</a:t>
            </a:r>
            <a:br>
              <a:rPr lang="en-US" sz="2700" b="1" dirty="0" smtClean="0"/>
            </a:br>
            <a:r>
              <a:rPr lang="en-US" sz="2700" b="1" dirty="0" smtClean="0"/>
              <a:t># American Institute for Cancer Research</a:t>
            </a:r>
            <a:endParaRPr lang="en-GB" sz="2700" b="1" dirty="0"/>
          </a:p>
        </p:txBody>
      </p:sp>
      <p:sp>
        <p:nvSpPr>
          <p:cNvPr id="3" name="Content Placeholder 2"/>
          <p:cNvSpPr>
            <a:spLocks noGrp="1"/>
          </p:cNvSpPr>
          <p:nvPr>
            <p:ph idx="1"/>
          </p:nvPr>
        </p:nvSpPr>
        <p:spPr>
          <a:xfrm>
            <a:off x="1154243" y="1708878"/>
            <a:ext cx="9638675" cy="4996721"/>
          </a:xfrm>
        </p:spPr>
        <p:txBody>
          <a:bodyPr>
            <a:normAutofit/>
          </a:bodyPr>
          <a:lstStyle/>
          <a:p>
            <a:endParaRPr lang="en-GB" dirty="0" smtClean="0"/>
          </a:p>
          <a:p>
            <a:pPr marL="0" indent="0" algn="ctr">
              <a:buNone/>
            </a:pPr>
            <a:r>
              <a:rPr lang="en-GB" sz="2800" dirty="0"/>
              <a:t>cancer is principally caused by environmental factors, of which the most important are </a:t>
            </a:r>
            <a:r>
              <a:rPr lang="en-GB" sz="2800" b="1" dirty="0"/>
              <a:t>tobacco</a:t>
            </a:r>
            <a:r>
              <a:rPr lang="en-GB" sz="2800" dirty="0"/>
              <a:t>, </a:t>
            </a:r>
            <a:r>
              <a:rPr lang="en-GB" sz="2800" b="1" dirty="0"/>
              <a:t>diet</a:t>
            </a:r>
            <a:r>
              <a:rPr lang="en-GB" sz="2800" dirty="0"/>
              <a:t> and </a:t>
            </a:r>
            <a:r>
              <a:rPr lang="en-GB" sz="2800" b="1" dirty="0"/>
              <a:t>factors related to diet</a:t>
            </a:r>
            <a:r>
              <a:rPr lang="en-GB" sz="2800" dirty="0"/>
              <a:t>, including </a:t>
            </a:r>
            <a:r>
              <a:rPr lang="en-GB" sz="2800" b="1" dirty="0"/>
              <a:t>body</a:t>
            </a:r>
            <a:r>
              <a:rPr lang="en-GB" sz="2800" dirty="0"/>
              <a:t> </a:t>
            </a:r>
            <a:r>
              <a:rPr lang="en-GB" sz="2800" b="1" dirty="0"/>
              <a:t>mass</a:t>
            </a:r>
            <a:r>
              <a:rPr lang="en-GB" sz="2800" dirty="0"/>
              <a:t> and </a:t>
            </a:r>
            <a:r>
              <a:rPr lang="en-GB" sz="2800" b="1" dirty="0"/>
              <a:t>physical activity</a:t>
            </a:r>
            <a:r>
              <a:rPr lang="en-GB" sz="2800" dirty="0"/>
              <a:t>, and </a:t>
            </a:r>
            <a:r>
              <a:rPr lang="en-GB" sz="2800" b="1" dirty="0"/>
              <a:t>exposures in the  </a:t>
            </a:r>
            <a:r>
              <a:rPr lang="en-GB" sz="2800" b="1" dirty="0" smtClean="0"/>
              <a:t>workplace</a:t>
            </a:r>
            <a:r>
              <a:rPr lang="en-GB" sz="2800" dirty="0" smtClean="0"/>
              <a:t> </a:t>
            </a:r>
            <a:r>
              <a:rPr lang="en-GB" sz="2800" dirty="0"/>
              <a:t>and elsewhere." </a:t>
            </a:r>
            <a:endParaRPr lang="en-GB" sz="2800" dirty="0" smtClean="0"/>
          </a:p>
          <a:p>
            <a:r>
              <a:rPr lang="en-GB" sz="2800" dirty="0" smtClean="0"/>
              <a:t>The </a:t>
            </a:r>
            <a:r>
              <a:rPr lang="en-GB" sz="2800" dirty="0"/>
              <a:t>same report concluded that </a:t>
            </a:r>
            <a:r>
              <a:rPr lang="en-GB" sz="2800" b="1" dirty="0"/>
              <a:t>30 to 40 percent of all cancers are directly linked to dietary choices</a:t>
            </a:r>
            <a:r>
              <a:rPr lang="en-GB" sz="2800" dirty="0" smtClean="0"/>
              <a:t>.</a:t>
            </a:r>
          </a:p>
          <a:p>
            <a:r>
              <a:rPr lang="en-GB" sz="2800" b="1" dirty="0">
                <a:solidFill>
                  <a:srgbClr val="C00000"/>
                </a:solidFill>
              </a:rPr>
              <a:t>Diet</a:t>
            </a:r>
            <a:r>
              <a:rPr lang="en-GB" sz="2800" dirty="0"/>
              <a:t>, </a:t>
            </a:r>
            <a:r>
              <a:rPr lang="en-GB" sz="2800" b="1" dirty="0">
                <a:solidFill>
                  <a:srgbClr val="C00000"/>
                </a:solidFill>
              </a:rPr>
              <a:t>physical activity </a:t>
            </a:r>
            <a:r>
              <a:rPr lang="en-GB" sz="2800" dirty="0"/>
              <a:t>and </a:t>
            </a:r>
            <a:r>
              <a:rPr lang="en-GB" sz="2800" b="1" dirty="0">
                <a:solidFill>
                  <a:srgbClr val="C00000"/>
                </a:solidFill>
              </a:rPr>
              <a:t>maintenance of a healthy weight</a:t>
            </a:r>
            <a:r>
              <a:rPr lang="en-GB" sz="2800" dirty="0"/>
              <a:t> can prevent 40% of all </a:t>
            </a:r>
            <a:r>
              <a:rPr lang="en-GB" sz="2800" dirty="0" smtClean="0"/>
              <a:t>cancers</a:t>
            </a:r>
            <a:r>
              <a:rPr lang="en-GB" dirty="0"/>
              <a:t>.</a:t>
            </a:r>
          </a:p>
          <a:p>
            <a:endParaRPr lang="en-GB" dirty="0"/>
          </a:p>
          <a:p>
            <a:endParaRPr lang="en-GB" dirty="0"/>
          </a:p>
        </p:txBody>
      </p:sp>
      <p:sp>
        <p:nvSpPr>
          <p:cNvPr id="4" name="Rectangle 3"/>
          <p:cNvSpPr/>
          <p:nvPr/>
        </p:nvSpPr>
        <p:spPr>
          <a:xfrm>
            <a:off x="1154243" y="1845958"/>
            <a:ext cx="9638675" cy="25943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8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83" y="309488"/>
            <a:ext cx="9177998" cy="1400530"/>
          </a:xfrm>
          <a:solidFill>
            <a:srgbClr val="FFFF00"/>
          </a:solidFill>
        </p:spPr>
        <p:txBody>
          <a:bodyPr/>
          <a:lstStyle/>
          <a:p>
            <a:pPr algn="ctr"/>
            <a:r>
              <a:rPr lang="en-GB" sz="4400" b="1" dirty="0">
                <a:solidFill>
                  <a:schemeClr val="tx1"/>
                </a:solidFill>
              </a:rPr>
              <a:t>Diet and cancer</a:t>
            </a:r>
            <a:endParaRPr lang="en-GB" b="1" dirty="0">
              <a:solidFill>
                <a:schemeClr val="tx1"/>
              </a:solidFill>
            </a:endParaRPr>
          </a:p>
        </p:txBody>
      </p:sp>
      <p:sp>
        <p:nvSpPr>
          <p:cNvPr id="4" name="Content Placeholder 3"/>
          <p:cNvSpPr>
            <a:spLocks noGrp="1"/>
          </p:cNvSpPr>
          <p:nvPr>
            <p:ph idx="1"/>
          </p:nvPr>
        </p:nvSpPr>
        <p:spPr>
          <a:xfrm>
            <a:off x="609600" y="2052918"/>
            <a:ext cx="10524565" cy="419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GB" sz="7600" b="1" dirty="0">
                <a:solidFill>
                  <a:srgbClr val="FFFF00"/>
                </a:solidFill>
              </a:rPr>
              <a:t>Cancer is a preventable disease‼</a:t>
            </a:r>
          </a:p>
          <a:p>
            <a:pPr marL="0" indent="0" algn="ctr">
              <a:buNone/>
            </a:pPr>
            <a:endParaRPr lang="en-GB" sz="4100" b="1" dirty="0"/>
          </a:p>
          <a:p>
            <a:pPr algn="ctr"/>
            <a:r>
              <a:rPr lang="en-GB" sz="6500" b="1" dirty="0">
                <a:solidFill>
                  <a:srgbClr val="FFFF00"/>
                </a:solidFill>
              </a:rPr>
              <a:t>Food, Nutrition, Physical activity and the Prevention of Cancer</a:t>
            </a:r>
            <a:br>
              <a:rPr lang="en-GB" sz="6500" b="1" dirty="0">
                <a:solidFill>
                  <a:srgbClr val="FFFF00"/>
                </a:solidFill>
              </a:rPr>
            </a:br>
            <a:endParaRPr lang="en-GB" sz="6500" dirty="0">
              <a:solidFill>
                <a:srgbClr val="FFFF00"/>
              </a:solidFill>
            </a:endParaRPr>
          </a:p>
        </p:txBody>
      </p:sp>
    </p:spTree>
    <p:extLst>
      <p:ext uri="{BB962C8B-B14F-4D97-AF65-F5344CB8AC3E}">
        <p14:creationId xmlns:p14="http://schemas.microsoft.com/office/powerpoint/2010/main" val="1575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3" y="512678"/>
            <a:ext cx="11139053" cy="1400530"/>
          </a:xfrm>
          <a:solidFill>
            <a:srgbClr val="FFFF00"/>
          </a:solidFill>
        </p:spPr>
        <p:txBody>
          <a:bodyPr/>
          <a:lstStyle/>
          <a:p>
            <a:pPr algn="ctr"/>
            <a:r>
              <a:rPr lang="en-GB" sz="4400" b="1" dirty="0">
                <a:solidFill>
                  <a:schemeClr val="tx1"/>
                </a:solidFill>
              </a:rPr>
              <a:t>Cancer is a preventable disease ‼ </a:t>
            </a:r>
            <a:endParaRPr lang="en-GB" sz="4400" dirty="0">
              <a:solidFill>
                <a:schemeClr val="tx1"/>
              </a:solidFill>
            </a:endParaRPr>
          </a:p>
        </p:txBody>
      </p:sp>
      <p:sp>
        <p:nvSpPr>
          <p:cNvPr id="3" name="Content Placeholder 2"/>
          <p:cNvSpPr>
            <a:spLocks noGrp="1"/>
          </p:cNvSpPr>
          <p:nvPr>
            <p:ph idx="1"/>
          </p:nvPr>
        </p:nvSpPr>
        <p:spPr>
          <a:xfrm>
            <a:off x="477982" y="2330824"/>
            <a:ext cx="11139054" cy="4153103"/>
          </a:xfrm>
        </p:spPr>
        <p:txBody>
          <a:bodyPr>
            <a:normAutofit/>
          </a:bodyPr>
          <a:lstStyle/>
          <a:p>
            <a:r>
              <a:rPr lang="en-US" sz="3200" dirty="0" smtClean="0"/>
              <a:t>While inherited gene mutation is responsible only for 5-10% of all cancer cases, </a:t>
            </a:r>
            <a:r>
              <a:rPr lang="en-US" sz="3200" b="1" dirty="0" smtClean="0">
                <a:solidFill>
                  <a:srgbClr val="FF0000"/>
                </a:solidFill>
              </a:rPr>
              <a:t>inhered</a:t>
            </a:r>
            <a:r>
              <a:rPr lang="en-US" sz="3200" b="1" u="none" dirty="0" smtClean="0">
                <a:solidFill>
                  <a:srgbClr val="FF0000"/>
                </a:solidFill>
              </a:rPr>
              <a:t> variants </a:t>
            </a:r>
            <a:r>
              <a:rPr lang="en-US" sz="3200" u="none" dirty="0" smtClean="0"/>
              <a:t>of gene encoding, enzymes involved in activation of detoxification of exogenous carcinogenic factors, and repair of subtle mistakes in DNA structure are much more frequent.</a:t>
            </a:r>
          </a:p>
          <a:p>
            <a:r>
              <a:rPr lang="en-US" sz="3600" b="1" dirty="0">
                <a:solidFill>
                  <a:srgbClr val="C00000"/>
                </a:solidFill>
              </a:rPr>
              <a:t>Genetics</a:t>
            </a:r>
            <a:r>
              <a:rPr lang="en-US" sz="3200" dirty="0"/>
              <a:t> and </a:t>
            </a:r>
            <a:r>
              <a:rPr lang="en-US" sz="3600" b="1" dirty="0">
                <a:solidFill>
                  <a:srgbClr val="C00000"/>
                </a:solidFill>
              </a:rPr>
              <a:t>environment</a:t>
            </a:r>
            <a:r>
              <a:rPr lang="en-US" sz="3200" dirty="0"/>
              <a:t> works in </a:t>
            </a:r>
            <a:r>
              <a:rPr lang="en-US" sz="3200" dirty="0" smtClean="0"/>
              <a:t>concert.</a:t>
            </a:r>
          </a:p>
          <a:p>
            <a:endParaRPr lang="en-US" sz="3200" dirty="0"/>
          </a:p>
          <a:p>
            <a:endParaRPr lang="en-GB" b="1" u="sng" dirty="0"/>
          </a:p>
        </p:txBody>
      </p:sp>
    </p:spTree>
    <p:extLst>
      <p:ext uri="{BB962C8B-B14F-4D97-AF65-F5344CB8AC3E}">
        <p14:creationId xmlns:p14="http://schemas.microsoft.com/office/powerpoint/2010/main" val="25678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9" y="1"/>
            <a:ext cx="8045925"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CasellaDiTesto 2"/>
          <p:cNvSpPr txBox="1">
            <a:spLocks noChangeArrowheads="1"/>
          </p:cNvSpPr>
          <p:nvPr/>
        </p:nvSpPr>
        <p:spPr bwMode="auto">
          <a:xfrm>
            <a:off x="2809876" y="6429376"/>
            <a:ext cx="6143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itchFamily="18" charset="-120"/>
              </a:defRPr>
            </a:lvl1pPr>
            <a:lvl2pPr marL="742950" indent="-285750" eaLnBrk="0" hangingPunct="0">
              <a:defRPr kumimoji="1" sz="2400">
                <a:solidFill>
                  <a:schemeClr val="tx1"/>
                </a:solidFill>
                <a:latin typeface="Times New Roman" panose="02020603050405020304" pitchFamily="18" charset="0"/>
                <a:ea typeface="新細明體" pitchFamily="18" charset="-120"/>
              </a:defRPr>
            </a:lvl2pPr>
            <a:lvl3pPr marL="1143000" indent="-228600" eaLnBrk="0" hangingPunct="0">
              <a:defRPr kumimoji="1" sz="2400">
                <a:solidFill>
                  <a:schemeClr val="tx1"/>
                </a:solidFill>
                <a:latin typeface="Times New Roman" panose="02020603050405020304" pitchFamily="18" charset="0"/>
                <a:ea typeface="新細明體" pitchFamily="18" charset="-120"/>
              </a:defRPr>
            </a:lvl3pPr>
            <a:lvl4pPr marL="1600200" indent="-228600" eaLnBrk="0" hangingPunct="0">
              <a:defRPr kumimoji="1" sz="2400">
                <a:solidFill>
                  <a:schemeClr val="tx1"/>
                </a:solidFill>
                <a:latin typeface="Times New Roman" panose="02020603050405020304" pitchFamily="18" charset="0"/>
                <a:ea typeface="新細明體" pitchFamily="18" charset="-120"/>
              </a:defRPr>
            </a:lvl4pPr>
            <a:lvl5pPr marL="2057400" indent="-228600" eaLnBrk="0" hangingPunct="0">
              <a:defRPr kumimoji="1" sz="24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9pPr>
          </a:lstStyle>
          <a:p>
            <a:pPr eaLnBrk="1" hangingPunct="1"/>
            <a:r>
              <a:rPr lang="en-US" altLang="en-US" sz="1200"/>
              <a:t>From: Milner JA. Nutrition and cancer: Essential elements for a roadmap.</a:t>
            </a:r>
            <a:r>
              <a:rPr lang="en-US" altLang="en-US"/>
              <a:t> </a:t>
            </a:r>
            <a:endParaRPr lang="it-IT" altLang="en-US"/>
          </a:p>
        </p:txBody>
      </p:sp>
      <p:sp>
        <p:nvSpPr>
          <p:cNvPr id="133124" name="CasellaDiTesto 3"/>
          <p:cNvSpPr txBox="1">
            <a:spLocks noChangeArrowheads="1"/>
          </p:cNvSpPr>
          <p:nvPr/>
        </p:nvSpPr>
        <p:spPr bwMode="auto">
          <a:xfrm>
            <a:off x="7739064" y="6510339"/>
            <a:ext cx="328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itchFamily="18" charset="-120"/>
              </a:defRPr>
            </a:lvl1pPr>
            <a:lvl2pPr marL="742950" indent="-285750" eaLnBrk="0" hangingPunct="0">
              <a:defRPr kumimoji="1" sz="2400">
                <a:solidFill>
                  <a:schemeClr val="tx1"/>
                </a:solidFill>
                <a:latin typeface="Times New Roman" panose="02020603050405020304" pitchFamily="18" charset="0"/>
                <a:ea typeface="新細明體" pitchFamily="18" charset="-120"/>
              </a:defRPr>
            </a:lvl2pPr>
            <a:lvl3pPr marL="1143000" indent="-228600" eaLnBrk="0" hangingPunct="0">
              <a:defRPr kumimoji="1" sz="2400">
                <a:solidFill>
                  <a:schemeClr val="tx1"/>
                </a:solidFill>
                <a:latin typeface="Times New Roman" panose="02020603050405020304" pitchFamily="18" charset="0"/>
                <a:ea typeface="新細明體" pitchFamily="18" charset="-120"/>
              </a:defRPr>
            </a:lvl3pPr>
            <a:lvl4pPr marL="1600200" indent="-228600" eaLnBrk="0" hangingPunct="0">
              <a:defRPr kumimoji="1" sz="2400">
                <a:solidFill>
                  <a:schemeClr val="tx1"/>
                </a:solidFill>
                <a:latin typeface="Times New Roman" panose="02020603050405020304" pitchFamily="18" charset="0"/>
                <a:ea typeface="新細明體" pitchFamily="18" charset="-120"/>
              </a:defRPr>
            </a:lvl4pPr>
            <a:lvl5pPr marL="2057400" indent="-228600" eaLnBrk="0" hangingPunct="0">
              <a:defRPr kumimoji="1" sz="24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9pPr>
          </a:lstStyle>
          <a:p>
            <a:pPr eaLnBrk="1" hangingPunct="1"/>
            <a:r>
              <a:rPr lang="it-IT" altLang="en-US" sz="1200"/>
              <a:t>Cancer Letters 269 (2008) 189–198</a:t>
            </a:r>
          </a:p>
        </p:txBody>
      </p:sp>
    </p:spTree>
    <p:extLst>
      <p:ext uri="{BB962C8B-B14F-4D97-AF65-F5344CB8AC3E}">
        <p14:creationId xmlns:p14="http://schemas.microsoft.com/office/powerpoint/2010/main" val="3056095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074" y="365125"/>
            <a:ext cx="8801725" cy="1325563"/>
          </a:xfrm>
          <a:solidFill>
            <a:srgbClr val="FFFF00"/>
          </a:solidFill>
        </p:spPr>
        <p:txBody>
          <a:bodyPr>
            <a:normAutofit fontScale="90000"/>
          </a:bodyPr>
          <a:lstStyle/>
          <a:p>
            <a:pPr algn="ctr"/>
            <a:r>
              <a:rPr lang="en-GB" b="1" dirty="0">
                <a:solidFill>
                  <a:schemeClr val="tx1"/>
                </a:solidFill>
              </a:rPr>
              <a:t>Evidence from ecological studies</a:t>
            </a:r>
            <a:endParaRPr lang="en-GB" dirty="0">
              <a:solidFill>
                <a:schemeClr val="tx1"/>
              </a:solidFill>
            </a:endParaRPr>
          </a:p>
        </p:txBody>
      </p:sp>
      <p:sp>
        <p:nvSpPr>
          <p:cNvPr id="3" name="Content Placeholder 2"/>
          <p:cNvSpPr>
            <a:spLocks noGrp="1"/>
          </p:cNvSpPr>
          <p:nvPr>
            <p:ph idx="1"/>
          </p:nvPr>
        </p:nvSpPr>
        <p:spPr>
          <a:xfrm>
            <a:off x="1409074" y="1905000"/>
            <a:ext cx="8801726" cy="4495800"/>
          </a:xfrm>
        </p:spPr>
        <p:txBody>
          <a:bodyPr>
            <a:normAutofit/>
          </a:bodyPr>
          <a:lstStyle/>
          <a:p>
            <a:r>
              <a:rPr lang="en-GB" sz="3600" dirty="0"/>
              <a:t>Studies on </a:t>
            </a:r>
            <a:r>
              <a:rPr lang="en-GB" sz="3600" b="1" dirty="0"/>
              <a:t>migrant population </a:t>
            </a:r>
            <a:r>
              <a:rPr lang="en-GB" sz="3600" dirty="0"/>
              <a:t>have provided some of the most compelling evidence, suggesting not only that the main causes of cancer are environmental , </a:t>
            </a:r>
            <a:r>
              <a:rPr lang="en-GB" sz="3600" dirty="0" smtClean="0"/>
              <a:t>but that </a:t>
            </a:r>
            <a:r>
              <a:rPr lang="en-GB" sz="3600" b="1" dirty="0"/>
              <a:t>food, nutrition </a:t>
            </a:r>
            <a:r>
              <a:rPr lang="en-GB" sz="3600" dirty="0"/>
              <a:t>and </a:t>
            </a:r>
            <a:r>
              <a:rPr lang="en-GB" sz="3600" b="1" dirty="0"/>
              <a:t>maintenance of a healthy weight </a:t>
            </a:r>
            <a:r>
              <a:rPr lang="en-GB" sz="3600" dirty="0"/>
              <a:t>play a major role</a:t>
            </a:r>
            <a:r>
              <a:rPr lang="en-GB" sz="3600" dirty="0" smtClean="0"/>
              <a:t>.</a:t>
            </a:r>
          </a:p>
        </p:txBody>
      </p:sp>
    </p:spTree>
    <p:extLst>
      <p:ext uri="{BB962C8B-B14F-4D97-AF65-F5344CB8AC3E}">
        <p14:creationId xmlns:p14="http://schemas.microsoft.com/office/powerpoint/2010/main" val="164123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883"/>
            <a:ext cx="10515600" cy="1064301"/>
          </a:xfrm>
        </p:spPr>
        <p:txBody>
          <a:bodyPr/>
          <a:lstStyle/>
          <a:p>
            <a:pPr algn="ctr"/>
            <a:r>
              <a:rPr lang="en-US" b="1" dirty="0" smtClean="0"/>
              <a:t>Examples</a:t>
            </a:r>
            <a:endParaRPr lang="en-GB" b="1" dirty="0"/>
          </a:p>
        </p:txBody>
      </p:sp>
      <p:sp>
        <p:nvSpPr>
          <p:cNvPr id="3" name="Content Placeholder 2"/>
          <p:cNvSpPr>
            <a:spLocks noGrp="1"/>
          </p:cNvSpPr>
          <p:nvPr>
            <p:ph idx="1"/>
          </p:nvPr>
        </p:nvSpPr>
        <p:spPr>
          <a:xfrm>
            <a:off x="419726" y="1244184"/>
            <a:ext cx="11257612" cy="5336498"/>
          </a:xfrm>
        </p:spPr>
        <p:txBody>
          <a:bodyPr>
            <a:noAutofit/>
          </a:bodyPr>
          <a:lstStyle/>
          <a:p>
            <a:r>
              <a:rPr lang="en-US" sz="2800" b="1" dirty="0"/>
              <a:t>Foreign born </a:t>
            </a:r>
            <a:r>
              <a:rPr lang="en-US" sz="2800" b="1" dirty="0" smtClean="0"/>
              <a:t>Hispanics </a:t>
            </a:r>
            <a:r>
              <a:rPr lang="en-US" sz="2800" dirty="0" smtClean="0"/>
              <a:t>moved to San Francisco Bay area, breast cancer risk was 50% lower than  U.S. born Hispanics.</a:t>
            </a:r>
          </a:p>
          <a:p>
            <a:r>
              <a:rPr lang="en-US" sz="2800" dirty="0" smtClean="0"/>
              <a:t>The risk increased with increasing residence in U.S.and with decreasing age at migration.</a:t>
            </a:r>
          </a:p>
          <a:p>
            <a:r>
              <a:rPr lang="en-GB" sz="2800" dirty="0"/>
              <a:t>Similarly, stomach cancer mortality in migrants from Former </a:t>
            </a:r>
            <a:r>
              <a:rPr lang="en-GB" sz="2800" b="1" dirty="0"/>
              <a:t>Soviet Union (FSU</a:t>
            </a:r>
            <a:r>
              <a:rPr lang="en-GB" sz="2800" dirty="0"/>
              <a:t>), a high-risk area, to </a:t>
            </a:r>
            <a:r>
              <a:rPr lang="en-GB" sz="2800" dirty="0" smtClean="0"/>
              <a:t>Germany </a:t>
            </a:r>
            <a:r>
              <a:rPr lang="en-GB" sz="2800" dirty="0"/>
              <a:t>remained elevated after migration but started to decline during a study period ranging from 1990 to 2005 in </a:t>
            </a:r>
            <a:r>
              <a:rPr lang="en-GB" sz="2800" dirty="0" smtClean="0"/>
              <a:t>Germany.</a:t>
            </a:r>
          </a:p>
          <a:p>
            <a:r>
              <a:rPr lang="en-GB" sz="2800" dirty="0"/>
              <a:t> in second-generation immigrants, cancer incidence rates generally become similar to those of the host country.</a:t>
            </a:r>
          </a:p>
          <a:p>
            <a:endParaRPr lang="en-GB" sz="2800" dirty="0"/>
          </a:p>
        </p:txBody>
      </p:sp>
    </p:spTree>
    <p:extLst>
      <p:ext uri="{BB962C8B-B14F-4D97-AF65-F5344CB8AC3E}">
        <p14:creationId xmlns:p14="http://schemas.microsoft.com/office/powerpoint/2010/main" val="110289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412377"/>
            <a:ext cx="7772400" cy="914400"/>
          </a:xfrm>
        </p:spPr>
        <p:txBody>
          <a:bodyPr anchor="t">
            <a:normAutofit fontScale="90000"/>
          </a:bodyPr>
          <a:lstStyle/>
          <a:p>
            <a:pPr algn="ctr"/>
            <a:r>
              <a:rPr lang="en-US" altLang="en-US" b="1" dirty="0"/>
              <a:t>Malnutrition</a:t>
            </a:r>
            <a:r>
              <a:rPr lang="en-US" altLang="en-US" b="1" u="sng" dirty="0"/>
              <a:t/>
            </a:r>
            <a:br>
              <a:rPr lang="en-US" altLang="en-US" b="1" u="sng" dirty="0"/>
            </a:br>
            <a:r>
              <a:rPr lang="en-US" altLang="en-US" dirty="0" smtClean="0"/>
              <a:t> </a:t>
            </a:r>
          </a:p>
        </p:txBody>
      </p:sp>
      <p:sp>
        <p:nvSpPr>
          <p:cNvPr id="10243" name="Rectangle 3"/>
          <p:cNvSpPr>
            <a:spLocks noGrp="1" noChangeArrowheads="1"/>
          </p:cNvSpPr>
          <p:nvPr>
            <p:ph idx="1"/>
          </p:nvPr>
        </p:nvSpPr>
        <p:spPr>
          <a:xfrm>
            <a:off x="645458" y="1326778"/>
            <a:ext cx="11134165" cy="5054974"/>
          </a:xfrm>
        </p:spPr>
        <p:txBody>
          <a:bodyPr>
            <a:normAutofit fontScale="92500" lnSpcReduction="10000"/>
          </a:bodyPr>
          <a:lstStyle/>
          <a:p>
            <a:pPr eaLnBrk="1" hangingPunct="1"/>
            <a:r>
              <a:rPr lang="en-US" altLang="en-US" sz="3600" dirty="0" smtClean="0">
                <a:cs typeface="Arial" panose="020B0604020202020204" pitchFamily="34" charset="0"/>
              </a:rPr>
              <a:t>Malnutrition </a:t>
            </a:r>
            <a:r>
              <a:rPr lang="en-US" altLang="en-US" sz="3600" dirty="0">
                <a:cs typeface="Arial" panose="020B0604020202020204" pitchFamily="34" charset="0"/>
              </a:rPr>
              <a:t>is a state of nutrition in </a:t>
            </a:r>
            <a:r>
              <a:rPr lang="en-US" altLang="en-US" sz="3600" dirty="0" smtClean="0">
                <a:cs typeface="Arial" panose="020B0604020202020204" pitchFamily="34" charset="0"/>
              </a:rPr>
              <a:t>which</a:t>
            </a:r>
          </a:p>
          <a:p>
            <a:pPr eaLnBrk="1" hangingPunct="1"/>
            <a:r>
              <a:rPr lang="en-US" altLang="en-US" sz="3600" dirty="0" smtClean="0">
                <a:cs typeface="Arial" panose="020B0604020202020204" pitchFamily="34" charset="0"/>
              </a:rPr>
              <a:t> </a:t>
            </a:r>
            <a:r>
              <a:rPr lang="en-US" altLang="en-US" sz="3600" dirty="0">
                <a:cs typeface="Arial" panose="020B0604020202020204" pitchFamily="34" charset="0"/>
              </a:rPr>
              <a:t>a( </a:t>
            </a:r>
            <a:r>
              <a:rPr lang="en-US" altLang="en-US" sz="3600" dirty="0">
                <a:solidFill>
                  <a:srgbClr val="FF0000"/>
                </a:solidFill>
                <a:cs typeface="Arial" panose="020B0604020202020204" pitchFamily="34" charset="0"/>
              </a:rPr>
              <a:t>deficiency</a:t>
            </a:r>
            <a:r>
              <a:rPr lang="en-US" altLang="en-US" sz="3600" dirty="0">
                <a:cs typeface="Arial" panose="020B0604020202020204" pitchFamily="34" charset="0"/>
              </a:rPr>
              <a:t>) </a:t>
            </a:r>
            <a:r>
              <a:rPr lang="en-US" altLang="en-US" sz="3600" dirty="0" smtClean="0">
                <a:cs typeface="Arial" panose="020B0604020202020204" pitchFamily="34" charset="0"/>
              </a:rPr>
              <a:t>or</a:t>
            </a:r>
          </a:p>
          <a:p>
            <a:pPr eaLnBrk="1" hangingPunct="1"/>
            <a:r>
              <a:rPr lang="en-US" altLang="en-US" sz="3600" dirty="0" smtClean="0">
                <a:cs typeface="Arial" panose="020B0604020202020204" pitchFamily="34" charset="0"/>
              </a:rPr>
              <a:t>  ( </a:t>
            </a:r>
            <a:r>
              <a:rPr lang="en-US" altLang="en-US" sz="3600" dirty="0">
                <a:solidFill>
                  <a:srgbClr val="FF0000"/>
                </a:solidFill>
                <a:cs typeface="Arial" panose="020B0604020202020204" pitchFamily="34" charset="0"/>
              </a:rPr>
              <a:t>excess</a:t>
            </a:r>
            <a:r>
              <a:rPr lang="en-US" altLang="en-US" sz="3600" dirty="0">
                <a:cs typeface="Arial" panose="020B0604020202020204" pitchFamily="34" charset="0"/>
              </a:rPr>
              <a:t>) or </a:t>
            </a:r>
            <a:endParaRPr lang="en-US" altLang="en-US" sz="3600" dirty="0" smtClean="0">
              <a:cs typeface="Arial" panose="020B0604020202020204" pitchFamily="34" charset="0"/>
            </a:endParaRPr>
          </a:p>
          <a:p>
            <a:pPr eaLnBrk="1" hangingPunct="1"/>
            <a:r>
              <a:rPr lang="en-US" altLang="en-US" sz="3600" dirty="0" smtClean="0">
                <a:cs typeface="Arial" panose="020B0604020202020204" pitchFamily="34" charset="0"/>
              </a:rPr>
              <a:t> (</a:t>
            </a:r>
            <a:r>
              <a:rPr lang="en-US" altLang="en-US" sz="3600" dirty="0">
                <a:solidFill>
                  <a:srgbClr val="FF0000"/>
                </a:solidFill>
                <a:cs typeface="Arial" panose="020B0604020202020204" pitchFamily="34" charset="0"/>
              </a:rPr>
              <a:t>imbalance</a:t>
            </a:r>
            <a:r>
              <a:rPr lang="en-US" altLang="en-US" sz="3600" dirty="0">
                <a:cs typeface="Arial" panose="020B0604020202020204" pitchFamily="34" charset="0"/>
              </a:rPr>
              <a:t>) of energy, protein, and other nutrients causes measurable adverse effects </a:t>
            </a:r>
            <a:r>
              <a:rPr lang="en-US" altLang="en-US" sz="3600" dirty="0" smtClean="0">
                <a:cs typeface="Arial" panose="020B0604020202020204" pitchFamily="34" charset="0"/>
              </a:rPr>
              <a:t>on</a:t>
            </a:r>
          </a:p>
          <a:p>
            <a:pPr eaLnBrk="1" hangingPunct="1"/>
            <a:r>
              <a:rPr lang="en-US" altLang="en-US" sz="3600" dirty="0" smtClean="0">
                <a:cs typeface="Arial" panose="020B0604020202020204" pitchFamily="34" charset="0"/>
              </a:rPr>
              <a:t> </a:t>
            </a:r>
            <a:r>
              <a:rPr lang="en-US" altLang="en-US" sz="3600" dirty="0">
                <a:solidFill>
                  <a:srgbClr val="FF0000"/>
                </a:solidFill>
                <a:cs typeface="Arial" panose="020B0604020202020204" pitchFamily="34" charset="0"/>
              </a:rPr>
              <a:t>tissue</a:t>
            </a:r>
            <a:r>
              <a:rPr lang="en-US" altLang="en-US" sz="3600" dirty="0">
                <a:cs typeface="Arial" panose="020B0604020202020204" pitchFamily="34" charset="0"/>
              </a:rPr>
              <a:t>/</a:t>
            </a:r>
            <a:r>
              <a:rPr lang="en-US" altLang="en-US" sz="3600" dirty="0">
                <a:solidFill>
                  <a:srgbClr val="FF0000"/>
                </a:solidFill>
                <a:cs typeface="Arial" panose="020B0604020202020204" pitchFamily="34" charset="0"/>
              </a:rPr>
              <a:t>body form </a:t>
            </a:r>
            <a:r>
              <a:rPr lang="en-US" altLang="en-US" sz="3600" dirty="0">
                <a:cs typeface="Arial" panose="020B0604020202020204" pitchFamily="34" charset="0"/>
              </a:rPr>
              <a:t>(body </a:t>
            </a:r>
            <a:r>
              <a:rPr lang="en-US" altLang="en-US" sz="3600" dirty="0">
                <a:solidFill>
                  <a:srgbClr val="FF0000"/>
                </a:solidFill>
                <a:cs typeface="Arial" panose="020B0604020202020204" pitchFamily="34" charset="0"/>
              </a:rPr>
              <a:t>shape, size </a:t>
            </a:r>
            <a:r>
              <a:rPr lang="en-US" altLang="en-US" sz="3600" dirty="0">
                <a:cs typeface="Arial" panose="020B0604020202020204" pitchFamily="34" charset="0"/>
              </a:rPr>
              <a:t>and </a:t>
            </a:r>
            <a:r>
              <a:rPr lang="en-US" altLang="en-US" sz="3600" dirty="0">
                <a:solidFill>
                  <a:srgbClr val="FF0000"/>
                </a:solidFill>
                <a:cs typeface="Arial" panose="020B0604020202020204" pitchFamily="34" charset="0"/>
              </a:rPr>
              <a:t>composition</a:t>
            </a:r>
            <a:r>
              <a:rPr lang="en-US" altLang="en-US" sz="3600" dirty="0">
                <a:cs typeface="Arial" panose="020B0604020202020204" pitchFamily="34" charset="0"/>
              </a:rPr>
              <a:t>) </a:t>
            </a:r>
            <a:endParaRPr lang="en-US" altLang="en-US" sz="3600" dirty="0" smtClean="0">
              <a:cs typeface="Arial" panose="020B0604020202020204" pitchFamily="34" charset="0"/>
            </a:endParaRPr>
          </a:p>
          <a:p>
            <a:pPr eaLnBrk="1" hangingPunct="1"/>
            <a:r>
              <a:rPr lang="en-US" altLang="en-US" sz="3600" dirty="0" smtClean="0">
                <a:cs typeface="Arial" panose="020B0604020202020204" pitchFamily="34" charset="0"/>
              </a:rPr>
              <a:t>and </a:t>
            </a:r>
            <a:r>
              <a:rPr lang="en-US" altLang="en-US" sz="3600" dirty="0">
                <a:solidFill>
                  <a:srgbClr val="FF0000"/>
                </a:solidFill>
                <a:cs typeface="Arial" panose="020B0604020202020204" pitchFamily="34" charset="0"/>
              </a:rPr>
              <a:t>function</a:t>
            </a:r>
            <a:r>
              <a:rPr lang="en-US" altLang="en-US" sz="3600" dirty="0">
                <a:cs typeface="Arial" panose="020B0604020202020204" pitchFamily="34" charset="0"/>
              </a:rPr>
              <a:t>, </a:t>
            </a:r>
            <a:endParaRPr lang="en-US" altLang="en-US" sz="3600" dirty="0" smtClean="0">
              <a:cs typeface="Arial" panose="020B0604020202020204" pitchFamily="34" charset="0"/>
            </a:endParaRPr>
          </a:p>
          <a:p>
            <a:pPr eaLnBrk="1" hangingPunct="1"/>
            <a:r>
              <a:rPr lang="en-US" altLang="en-US" sz="3600" dirty="0" smtClean="0">
                <a:cs typeface="Arial" panose="020B0604020202020204" pitchFamily="34" charset="0"/>
              </a:rPr>
              <a:t>and </a:t>
            </a:r>
            <a:r>
              <a:rPr lang="en-US" altLang="en-US" sz="3600" dirty="0">
                <a:solidFill>
                  <a:srgbClr val="FF0000"/>
                </a:solidFill>
                <a:cs typeface="Arial" panose="020B0604020202020204" pitchFamily="34" charset="0"/>
              </a:rPr>
              <a:t>clinical outcome</a:t>
            </a:r>
            <a:r>
              <a:rPr lang="en-US" altLang="en-US" sz="3600" dirty="0">
                <a:cs typeface="Arial" panose="020B0604020202020204" pitchFamily="34" charset="0"/>
              </a:rPr>
              <a:t>.</a:t>
            </a:r>
          </a:p>
        </p:txBody>
      </p:sp>
    </p:spTree>
    <p:extLst>
      <p:ext uri="{BB962C8B-B14F-4D97-AF65-F5344CB8AC3E}">
        <p14:creationId xmlns:p14="http://schemas.microsoft.com/office/powerpoint/2010/main" val="316481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Effect transition="in" filter="fade">
                                      <p:cBhvr>
                                        <p:cTn id="35" dur="1000"/>
                                        <p:tgtEl>
                                          <p:spTgt spid="10243">
                                            <p:txEl>
                                              <p:pRg st="4" end="4"/>
                                            </p:txEl>
                                          </p:spTgt>
                                        </p:tgtEl>
                                      </p:cBhvr>
                                    </p:animEffect>
                                    <p:anim calcmode="lin" valueType="num">
                                      <p:cBhvr>
                                        <p:cTn id="3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43">
                                            <p:txEl>
                                              <p:pRg st="5" end="5"/>
                                            </p:txEl>
                                          </p:spTgt>
                                        </p:tgtEl>
                                        <p:attrNameLst>
                                          <p:attrName>style.visibility</p:attrName>
                                        </p:attrNameLst>
                                      </p:cBhvr>
                                      <p:to>
                                        <p:strVal val="visible"/>
                                      </p:to>
                                    </p:set>
                                    <p:animEffect transition="in" filter="fade">
                                      <p:cBhvr>
                                        <p:cTn id="42" dur="1000"/>
                                        <p:tgtEl>
                                          <p:spTgt spid="10243">
                                            <p:txEl>
                                              <p:pRg st="5" end="5"/>
                                            </p:txEl>
                                          </p:spTgt>
                                        </p:tgtEl>
                                      </p:cBhvr>
                                    </p:animEffect>
                                    <p:anim calcmode="lin" valueType="num">
                                      <p:cBhvr>
                                        <p:cTn id="43"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2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43">
                                            <p:txEl>
                                              <p:pRg st="6" end="6"/>
                                            </p:txEl>
                                          </p:spTgt>
                                        </p:tgtEl>
                                        <p:attrNameLst>
                                          <p:attrName>style.visibility</p:attrName>
                                        </p:attrNameLst>
                                      </p:cBhvr>
                                      <p:to>
                                        <p:strVal val="visible"/>
                                      </p:to>
                                    </p:set>
                                    <p:animEffect transition="in" filter="fade">
                                      <p:cBhvr>
                                        <p:cTn id="49" dur="1000"/>
                                        <p:tgtEl>
                                          <p:spTgt spid="10243">
                                            <p:txEl>
                                              <p:pRg st="6" end="6"/>
                                            </p:txEl>
                                          </p:spTgt>
                                        </p:tgtEl>
                                      </p:cBhvr>
                                    </p:animEffect>
                                    <p:anim calcmode="lin" valueType="num">
                                      <p:cBhvr>
                                        <p:cTn id="50"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endParaRPr lang="en-GB" dirty="0"/>
          </a:p>
        </p:txBody>
      </p:sp>
      <p:sp>
        <p:nvSpPr>
          <p:cNvPr id="3" name="Content Placeholder 2"/>
          <p:cNvSpPr>
            <a:spLocks noGrp="1"/>
          </p:cNvSpPr>
          <p:nvPr>
            <p:ph idx="1"/>
          </p:nvPr>
        </p:nvSpPr>
        <p:spPr>
          <a:xfrm>
            <a:off x="1981200" y="1447800"/>
            <a:ext cx="8382000" cy="5029200"/>
          </a:xfrm>
        </p:spPr>
        <p:txBody>
          <a:bodyPr>
            <a:noAutofit/>
          </a:bodyPr>
          <a:lstStyle/>
          <a:p>
            <a:pPr marL="0" indent="0">
              <a:buNone/>
            </a:pPr>
            <a:endParaRPr lang="en-GB" dirty="0" smtClean="0"/>
          </a:p>
          <a:p>
            <a:r>
              <a:rPr lang="en-GB" sz="3600" dirty="0"/>
              <a:t> In 2007 review of the updated literature resulted in the publication of a second WCRF/AICR document entitled </a:t>
            </a:r>
            <a:r>
              <a:rPr lang="en-GB" sz="3600" b="1" dirty="0"/>
              <a:t>Food, Nutrition, Physical activity,</a:t>
            </a:r>
            <a:r>
              <a:rPr lang="en-GB" sz="3600" dirty="0"/>
              <a:t> and the </a:t>
            </a:r>
            <a:r>
              <a:rPr lang="en-GB" sz="3600" b="1" dirty="0"/>
              <a:t>Prevention of cancer: </a:t>
            </a:r>
            <a:r>
              <a:rPr lang="en-GB" sz="3600" dirty="0"/>
              <a:t>a Global Perspective </a:t>
            </a:r>
          </a:p>
        </p:txBody>
      </p:sp>
      <p:pic>
        <p:nvPicPr>
          <p:cNvPr id="4" name="Picture 2" descr="http://t3.gstatic.com/images?q=tbn:ANd9GcT9fh7_XCVmQs1QbhWGJyRU3mYwMiWE82pIOCDfe-EsHA9PMP700A"/>
          <p:cNvPicPr>
            <a:picLocks noChangeAspect="1" noChangeArrowheads="1"/>
          </p:cNvPicPr>
          <p:nvPr/>
        </p:nvPicPr>
        <p:blipFill>
          <a:blip r:embed="rId2"/>
          <a:srcRect/>
          <a:stretch>
            <a:fillRect/>
          </a:stretch>
        </p:blipFill>
        <p:spPr bwMode="auto">
          <a:xfrm>
            <a:off x="0" y="1"/>
            <a:ext cx="12192000" cy="1362075"/>
          </a:xfrm>
          <a:prstGeom prst="rect">
            <a:avLst/>
          </a:prstGeom>
          <a:noFill/>
        </p:spPr>
      </p:pic>
    </p:spTree>
    <p:extLst>
      <p:ext uri="{BB962C8B-B14F-4D97-AF65-F5344CB8AC3E}">
        <p14:creationId xmlns:p14="http://schemas.microsoft.com/office/powerpoint/2010/main" val="5208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17176"/>
            <a:ext cx="10058400" cy="4410636"/>
          </a:xfrm>
          <a:solidFill>
            <a:srgbClr val="FFFF00"/>
          </a:solidFill>
        </p:spPr>
        <p:txBody>
          <a:bodyPr>
            <a:normAutofit/>
          </a:bodyPr>
          <a:lstStyle/>
          <a:p>
            <a:pPr marL="0" indent="0" algn="ctr">
              <a:buNone/>
            </a:pPr>
            <a:endParaRPr lang="en-US" sz="4800" b="1" dirty="0"/>
          </a:p>
          <a:p>
            <a:pPr algn="ctr"/>
            <a:r>
              <a:rPr lang="en-US" sz="4800" b="1" dirty="0" smtClean="0"/>
              <a:t>Does what we eat and drink affect our risk of developing cancer????</a:t>
            </a:r>
            <a:endParaRPr lang="en-US" sz="4800" dirty="0"/>
          </a:p>
        </p:txBody>
      </p:sp>
      <p:sp>
        <p:nvSpPr>
          <p:cNvPr id="4" name="Oval 3"/>
          <p:cNvSpPr/>
          <p:nvPr/>
        </p:nvSpPr>
        <p:spPr>
          <a:xfrm>
            <a:off x="1066801" y="717176"/>
            <a:ext cx="10058400" cy="4410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Tree>
    <p:extLst>
      <p:ext uri="{BB962C8B-B14F-4D97-AF65-F5344CB8AC3E}">
        <p14:creationId xmlns:p14="http://schemas.microsoft.com/office/powerpoint/2010/main" val="2953962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0" y="0"/>
            <a:ext cx="11672047" cy="1394011"/>
          </a:xfrm>
          <a:solidFill>
            <a:srgbClr val="FF0000"/>
          </a:solidFill>
        </p:spPr>
        <p:txBody>
          <a:bodyPr>
            <a:normAutofit fontScale="90000"/>
          </a:bodyPr>
          <a:lstStyle/>
          <a:p>
            <a:pPr algn="ctr"/>
            <a:r>
              <a:rPr lang="en-GB" b="1" dirty="0"/>
              <a:t>Food contaminants and food additives</a:t>
            </a:r>
            <a:r>
              <a:rPr lang="en-GB" dirty="0"/>
              <a:t/>
            </a:r>
            <a:br>
              <a:rPr lang="en-GB" dirty="0"/>
            </a:br>
            <a:endParaRPr lang="en-GB" dirty="0"/>
          </a:p>
        </p:txBody>
      </p:sp>
      <p:sp>
        <p:nvSpPr>
          <p:cNvPr id="3" name="Content Placeholder 2"/>
          <p:cNvSpPr>
            <a:spLocks noGrp="1"/>
          </p:cNvSpPr>
          <p:nvPr>
            <p:ph idx="1"/>
          </p:nvPr>
        </p:nvSpPr>
        <p:spPr>
          <a:xfrm>
            <a:off x="286870" y="1825624"/>
            <a:ext cx="12102354" cy="5032375"/>
          </a:xfrm>
        </p:spPr>
        <p:txBody>
          <a:bodyPr>
            <a:normAutofit/>
          </a:bodyPr>
          <a:lstStyle/>
          <a:p>
            <a:r>
              <a:rPr lang="en-GB" sz="3200" dirty="0"/>
              <a:t>Thousands of chemical substances, some of them with carcinogenic properties, contaminate the food supply. </a:t>
            </a:r>
            <a:endParaRPr lang="en-GB" sz="3200" dirty="0" smtClean="0"/>
          </a:p>
          <a:p>
            <a:r>
              <a:rPr lang="en-GB" sz="3200" dirty="0" smtClean="0"/>
              <a:t>They </a:t>
            </a:r>
            <a:r>
              <a:rPr lang="en-GB" sz="3200" dirty="0"/>
              <a:t>include </a:t>
            </a:r>
            <a:r>
              <a:rPr lang="en-GB" sz="3200" b="1" dirty="0">
                <a:solidFill>
                  <a:srgbClr val="C00000"/>
                </a:solidFill>
              </a:rPr>
              <a:t>chemicals</a:t>
            </a:r>
            <a:r>
              <a:rPr lang="en-GB" sz="3200" dirty="0"/>
              <a:t> added to modify flavour, colour, stability or texture, </a:t>
            </a:r>
            <a:r>
              <a:rPr lang="en-GB" sz="3200" b="1" dirty="0">
                <a:solidFill>
                  <a:srgbClr val="C00000"/>
                </a:solidFill>
              </a:rPr>
              <a:t>pesticides residues </a:t>
            </a:r>
            <a:r>
              <a:rPr lang="en-GB" sz="3200" dirty="0"/>
              <a:t>and </a:t>
            </a:r>
            <a:r>
              <a:rPr lang="en-GB" sz="3200" b="1" dirty="0">
                <a:solidFill>
                  <a:srgbClr val="C00000"/>
                </a:solidFill>
              </a:rPr>
              <a:t>drugs</a:t>
            </a:r>
            <a:r>
              <a:rPr lang="en-GB" sz="3200" dirty="0"/>
              <a:t> given to animals. </a:t>
            </a:r>
            <a:endParaRPr lang="en-GB" sz="3200" dirty="0" smtClean="0"/>
          </a:p>
          <a:p>
            <a:r>
              <a:rPr lang="en-GB" sz="3200" dirty="0" smtClean="0"/>
              <a:t>In </a:t>
            </a:r>
            <a:r>
              <a:rPr lang="en-GB" sz="3200" dirty="0"/>
              <a:t>addition, chemical contaminants may be formed during </a:t>
            </a:r>
            <a:r>
              <a:rPr lang="en-GB" sz="3200" b="1" dirty="0">
                <a:solidFill>
                  <a:srgbClr val="C00000"/>
                </a:solidFill>
              </a:rPr>
              <a:t>food preparation</a:t>
            </a:r>
            <a:r>
              <a:rPr lang="en-GB" sz="3200" dirty="0"/>
              <a:t> or find their way into foods during </a:t>
            </a:r>
            <a:r>
              <a:rPr lang="en-GB" sz="3200" b="1" dirty="0">
                <a:solidFill>
                  <a:srgbClr val="C00000"/>
                </a:solidFill>
              </a:rPr>
              <a:t>industrial processing </a:t>
            </a:r>
            <a:r>
              <a:rPr lang="en-GB" sz="3200" dirty="0"/>
              <a:t>and </a:t>
            </a:r>
            <a:r>
              <a:rPr lang="en-GB" sz="3200" b="1" dirty="0" smtClean="0">
                <a:solidFill>
                  <a:srgbClr val="C00000"/>
                </a:solidFill>
              </a:rPr>
              <a:t>packaging.</a:t>
            </a:r>
            <a:endParaRPr lang="en-GB" sz="3200" b="1" dirty="0">
              <a:solidFill>
                <a:srgbClr val="C00000"/>
              </a:solidFill>
            </a:endParaRPr>
          </a:p>
        </p:txBody>
      </p:sp>
    </p:spTree>
    <p:extLst>
      <p:ext uri="{BB962C8B-B14F-4D97-AF65-F5344CB8AC3E}">
        <p14:creationId xmlns:p14="http://schemas.microsoft.com/office/powerpoint/2010/main" val="131366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93" y="274638"/>
            <a:ext cx="11662348" cy="1143000"/>
          </a:xfrm>
          <a:solidFill>
            <a:srgbClr val="FF0000"/>
          </a:solidFill>
        </p:spPr>
        <p:txBody>
          <a:bodyPr>
            <a:normAutofit/>
          </a:bodyPr>
          <a:lstStyle/>
          <a:p>
            <a:r>
              <a:rPr lang="en-GB" b="1" dirty="0"/>
              <a:t>Food contaminants and food additives</a:t>
            </a:r>
            <a:endParaRPr lang="en-GB" dirty="0"/>
          </a:p>
        </p:txBody>
      </p:sp>
      <p:sp>
        <p:nvSpPr>
          <p:cNvPr id="3" name="Content Placeholder 2"/>
          <p:cNvSpPr>
            <a:spLocks noGrp="1"/>
          </p:cNvSpPr>
          <p:nvPr>
            <p:ph idx="1"/>
          </p:nvPr>
        </p:nvSpPr>
        <p:spPr>
          <a:xfrm>
            <a:off x="314793" y="1825625"/>
            <a:ext cx="11662348" cy="4874978"/>
          </a:xfrm>
        </p:spPr>
        <p:txBody>
          <a:bodyPr>
            <a:normAutofit/>
          </a:bodyPr>
          <a:lstStyle/>
          <a:p>
            <a:r>
              <a:rPr lang="en-GB" sz="3200" dirty="0"/>
              <a:t>Food can also be contaminated by naturally occurring carcinogens such as</a:t>
            </a:r>
            <a:r>
              <a:rPr lang="en-GB" sz="3200" b="1" dirty="0">
                <a:solidFill>
                  <a:srgbClr val="C00000"/>
                </a:solidFill>
              </a:rPr>
              <a:t> mycotoxins </a:t>
            </a:r>
            <a:r>
              <a:rPr lang="en-GB" sz="3200" dirty="0"/>
              <a:t>from </a:t>
            </a:r>
            <a:r>
              <a:rPr lang="en-GB" sz="3200" b="1" dirty="0" err="1">
                <a:solidFill>
                  <a:srgbClr val="C00000"/>
                </a:solidFill>
              </a:rPr>
              <a:t>mold</a:t>
            </a:r>
            <a:r>
              <a:rPr lang="en-GB" sz="3200" b="1" dirty="0">
                <a:solidFill>
                  <a:srgbClr val="C00000"/>
                </a:solidFill>
              </a:rPr>
              <a:t> growth</a:t>
            </a:r>
            <a:r>
              <a:rPr lang="en-GB" sz="3200" dirty="0"/>
              <a:t>, and </a:t>
            </a:r>
            <a:r>
              <a:rPr lang="en-GB" sz="3200" b="1" dirty="0">
                <a:solidFill>
                  <a:srgbClr val="C00000"/>
                </a:solidFill>
              </a:rPr>
              <a:t>aflatoxin</a:t>
            </a:r>
            <a:r>
              <a:rPr lang="en-GB" sz="3200" dirty="0"/>
              <a:t> is a definite cause of liver cancer </a:t>
            </a:r>
            <a:r>
              <a:rPr lang="en-GB" sz="3200" dirty="0" smtClean="0"/>
              <a:t>risk.</a:t>
            </a:r>
          </a:p>
          <a:p>
            <a:r>
              <a:rPr lang="en-GB" sz="3600" b="1" dirty="0">
                <a:solidFill>
                  <a:srgbClr val="C00000"/>
                </a:solidFill>
              </a:rPr>
              <a:t>Aflatoxins</a:t>
            </a:r>
            <a:r>
              <a:rPr lang="en-GB" sz="3200" dirty="0"/>
              <a:t> are a type of mycotoxins classified as human carcinogens (group 1) by the </a:t>
            </a:r>
            <a:r>
              <a:rPr lang="en-GB" sz="3200" dirty="0" smtClean="0"/>
              <a:t>AIRC</a:t>
            </a:r>
            <a:r>
              <a:rPr lang="en-GB" sz="3200" dirty="0"/>
              <a:t>. </a:t>
            </a:r>
            <a:endParaRPr lang="en-GB" sz="3200" dirty="0" smtClean="0"/>
          </a:p>
          <a:p>
            <a:r>
              <a:rPr lang="en-GB" sz="3200" dirty="0" smtClean="0"/>
              <a:t>Contamination </a:t>
            </a:r>
            <a:r>
              <a:rPr lang="en-GB" sz="3200" dirty="0"/>
              <a:t>involves mainly </a:t>
            </a:r>
            <a:r>
              <a:rPr lang="en-GB" sz="3200" b="1" dirty="0">
                <a:solidFill>
                  <a:srgbClr val="FF0000"/>
                </a:solidFill>
              </a:rPr>
              <a:t>cereals</a:t>
            </a:r>
            <a:r>
              <a:rPr lang="en-GB" sz="3200" dirty="0"/>
              <a:t> and </a:t>
            </a:r>
            <a:r>
              <a:rPr lang="en-GB" sz="3200" b="1" dirty="0">
                <a:solidFill>
                  <a:srgbClr val="FF0000"/>
                </a:solidFill>
              </a:rPr>
              <a:t>legumes</a:t>
            </a:r>
            <a:r>
              <a:rPr lang="en-GB" sz="3200" dirty="0"/>
              <a:t> (especially </a:t>
            </a:r>
            <a:r>
              <a:rPr lang="en-GB" sz="3200" b="1" dirty="0">
                <a:solidFill>
                  <a:srgbClr val="FF0000"/>
                </a:solidFill>
              </a:rPr>
              <a:t>peanuts</a:t>
            </a:r>
            <a:r>
              <a:rPr lang="en-GB" sz="3200" dirty="0"/>
              <a:t>), followed by </a:t>
            </a:r>
            <a:r>
              <a:rPr lang="en-GB" sz="3200" b="1" dirty="0">
                <a:solidFill>
                  <a:srgbClr val="FF0000"/>
                </a:solidFill>
              </a:rPr>
              <a:t>nuts</a:t>
            </a:r>
            <a:r>
              <a:rPr lang="en-GB" sz="3200" dirty="0"/>
              <a:t> and </a:t>
            </a:r>
            <a:r>
              <a:rPr lang="en-GB" sz="3200" b="1" dirty="0">
                <a:solidFill>
                  <a:srgbClr val="FF0000"/>
                </a:solidFill>
              </a:rPr>
              <a:t>seeds</a:t>
            </a:r>
            <a:r>
              <a:rPr lang="en-GB" sz="3200" dirty="0"/>
              <a:t>, and is more frequent in countries with </a:t>
            </a:r>
            <a:r>
              <a:rPr lang="en-GB" sz="3200" b="1" dirty="0">
                <a:solidFill>
                  <a:srgbClr val="FF0000"/>
                </a:solidFill>
              </a:rPr>
              <a:t>damp climates and poor storage </a:t>
            </a:r>
            <a:r>
              <a:rPr lang="en-GB" sz="3200" b="1" dirty="0" smtClean="0">
                <a:solidFill>
                  <a:srgbClr val="FF0000"/>
                </a:solidFill>
              </a:rPr>
              <a:t>conditions.</a:t>
            </a:r>
            <a:endParaRPr lang="en-GB" sz="3200" b="1" dirty="0">
              <a:solidFill>
                <a:srgbClr val="FF0000"/>
              </a:solidFill>
            </a:endParaRPr>
          </a:p>
        </p:txBody>
      </p:sp>
    </p:spTree>
    <p:extLst>
      <p:ext uri="{BB962C8B-B14F-4D97-AF65-F5344CB8AC3E}">
        <p14:creationId xmlns:p14="http://schemas.microsoft.com/office/powerpoint/2010/main" val="257959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74638"/>
            <a:ext cx="11636189" cy="1143000"/>
          </a:xfrm>
          <a:solidFill>
            <a:srgbClr val="FF0000"/>
          </a:solidFill>
        </p:spPr>
        <p:txBody>
          <a:bodyPr>
            <a:normAutofit/>
          </a:bodyPr>
          <a:lstStyle/>
          <a:p>
            <a:pPr algn="ctr"/>
            <a:r>
              <a:rPr lang="en-GB" b="1" dirty="0"/>
              <a:t>Food contaminants and food additives</a:t>
            </a:r>
            <a:endParaRPr lang="en-GB" dirty="0"/>
          </a:p>
        </p:txBody>
      </p:sp>
      <p:sp>
        <p:nvSpPr>
          <p:cNvPr id="3" name="Content Placeholder 2"/>
          <p:cNvSpPr>
            <a:spLocks noGrp="1"/>
          </p:cNvSpPr>
          <p:nvPr>
            <p:ph idx="1"/>
          </p:nvPr>
        </p:nvSpPr>
        <p:spPr>
          <a:xfrm>
            <a:off x="674557" y="1600201"/>
            <a:ext cx="10672997" cy="5029199"/>
          </a:xfrm>
        </p:spPr>
        <p:txBody>
          <a:bodyPr>
            <a:normAutofit/>
          </a:bodyPr>
          <a:lstStyle/>
          <a:p>
            <a:r>
              <a:rPr lang="en-GB" sz="3600" b="1" dirty="0">
                <a:solidFill>
                  <a:srgbClr val="C00000"/>
                </a:solidFill>
              </a:rPr>
              <a:t>Aflatoxins</a:t>
            </a:r>
            <a:r>
              <a:rPr lang="en-GB" sz="3200" b="1" dirty="0"/>
              <a:t> </a:t>
            </a:r>
            <a:r>
              <a:rPr lang="en-GB" sz="3200" dirty="0"/>
              <a:t>are converted to their carcinogenic forms through metabolism by members of the cytochrome P-450 enzyme superfamily to intermediates, which act as carcinogens through covalent interaction with cellular DNA and </a:t>
            </a:r>
            <a:r>
              <a:rPr lang="en-GB" sz="3200" dirty="0" smtClean="0"/>
              <a:t>proteins.</a:t>
            </a:r>
          </a:p>
          <a:p>
            <a:r>
              <a:rPr lang="en-GB" sz="3200" dirty="0"/>
              <a:t>the glutathione S-transferase (GST) family of metabolising enzymes are a factor in individual susceptibility to </a:t>
            </a:r>
            <a:r>
              <a:rPr lang="en-GB" sz="3600" b="1" dirty="0">
                <a:solidFill>
                  <a:srgbClr val="C00000"/>
                </a:solidFill>
              </a:rPr>
              <a:t>aflatoxin-induced </a:t>
            </a:r>
            <a:r>
              <a:rPr lang="en-GB" sz="3600" b="1" dirty="0" smtClean="0">
                <a:solidFill>
                  <a:srgbClr val="C00000"/>
                </a:solidFill>
              </a:rPr>
              <a:t>hepatocarcinogenesis</a:t>
            </a:r>
            <a:r>
              <a:rPr lang="en-GB" sz="3200" dirty="0" smtClean="0"/>
              <a:t>.</a:t>
            </a:r>
            <a:endParaRPr lang="en-GB" sz="3200" dirty="0"/>
          </a:p>
          <a:p>
            <a:endParaRPr lang="en-GB" sz="3200" dirty="0"/>
          </a:p>
          <a:p>
            <a:endParaRPr lang="en-GB" sz="3200" dirty="0"/>
          </a:p>
        </p:txBody>
      </p:sp>
    </p:spTree>
    <p:extLst>
      <p:ext uri="{BB962C8B-B14F-4D97-AF65-F5344CB8AC3E}">
        <p14:creationId xmlns:p14="http://schemas.microsoft.com/office/powerpoint/2010/main" val="38126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600329" cy="1103911"/>
          </a:xfrm>
          <a:solidFill>
            <a:srgbClr val="FF0000"/>
          </a:solidFill>
        </p:spPr>
        <p:txBody>
          <a:bodyPr>
            <a:normAutofit/>
          </a:bodyPr>
          <a:lstStyle/>
          <a:p>
            <a:pPr algn="ctr"/>
            <a:r>
              <a:rPr lang="en-GB" sz="3600" b="1" dirty="0"/>
              <a:t>Food contaminants and food additives</a:t>
            </a:r>
            <a:endParaRPr lang="en-GB" sz="3600" dirty="0"/>
          </a:p>
        </p:txBody>
      </p:sp>
      <p:sp>
        <p:nvSpPr>
          <p:cNvPr id="3" name="Content Placeholder 2"/>
          <p:cNvSpPr>
            <a:spLocks noGrp="1"/>
          </p:cNvSpPr>
          <p:nvPr>
            <p:ph idx="1"/>
          </p:nvPr>
        </p:nvSpPr>
        <p:spPr>
          <a:xfrm>
            <a:off x="479685" y="1600201"/>
            <a:ext cx="11152682" cy="4525963"/>
          </a:xfrm>
        </p:spPr>
        <p:txBody>
          <a:bodyPr>
            <a:normAutofit fontScale="92500" lnSpcReduction="10000"/>
          </a:bodyPr>
          <a:lstStyle/>
          <a:p>
            <a:r>
              <a:rPr lang="en-GB" sz="3200" dirty="0"/>
              <a:t>Among all substances, </a:t>
            </a:r>
            <a:r>
              <a:rPr lang="en-GB" sz="3900" b="1" dirty="0">
                <a:solidFill>
                  <a:srgbClr val="C00000"/>
                </a:solidFill>
              </a:rPr>
              <a:t>acrylamide</a:t>
            </a:r>
            <a:r>
              <a:rPr lang="en-GB" sz="3200" dirty="0"/>
              <a:t> recently gained momentum as a potential public health concern. Acrylamide is a proven rodent carcinogen and probable human </a:t>
            </a:r>
            <a:r>
              <a:rPr lang="en-GB" sz="3200" dirty="0" smtClean="0"/>
              <a:t>carcinogen.</a:t>
            </a:r>
          </a:p>
          <a:p>
            <a:r>
              <a:rPr lang="en-GB" sz="3200" dirty="0"/>
              <a:t>chemical analysis demonstrated substantial levels of acrylamide in various heat-treated carbohydrate-rich </a:t>
            </a:r>
            <a:r>
              <a:rPr lang="en-GB" sz="3200" dirty="0" smtClean="0"/>
              <a:t>foods.</a:t>
            </a:r>
          </a:p>
          <a:p>
            <a:r>
              <a:rPr lang="en-GB" sz="3200" dirty="0"/>
              <a:t>Biochemical analysis showed that during food processing at temperatures above </a:t>
            </a:r>
            <a:r>
              <a:rPr lang="en-GB" sz="3200" dirty="0" smtClean="0"/>
              <a:t>120C</a:t>
            </a:r>
            <a:r>
              <a:rPr lang="en-GB" sz="3200" dirty="0"/>
              <a:t>, free asparagine and sugars react together with formation of </a:t>
            </a:r>
            <a:r>
              <a:rPr lang="en-GB" sz="3200" dirty="0" smtClean="0"/>
              <a:t>acrylamide.</a:t>
            </a:r>
            <a:endParaRPr lang="en-GB" sz="3200" dirty="0"/>
          </a:p>
        </p:txBody>
      </p:sp>
    </p:spTree>
    <p:extLst>
      <p:ext uri="{BB962C8B-B14F-4D97-AF65-F5344CB8AC3E}">
        <p14:creationId xmlns:p14="http://schemas.microsoft.com/office/powerpoint/2010/main" val="1905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2" y="479465"/>
            <a:ext cx="11277600" cy="1400530"/>
          </a:xfrm>
          <a:solidFill>
            <a:srgbClr val="FF0000"/>
          </a:solidFill>
        </p:spPr>
        <p:txBody>
          <a:bodyPr>
            <a:normAutofit fontScale="90000"/>
          </a:bodyPr>
          <a:lstStyle/>
          <a:p>
            <a:pPr algn="ctr"/>
            <a:r>
              <a:rPr lang="en-GB" b="1" dirty="0"/>
              <a:t>Food contaminants and food additives</a:t>
            </a:r>
            <a:endParaRPr lang="en-GB" dirty="0"/>
          </a:p>
        </p:txBody>
      </p:sp>
      <p:sp>
        <p:nvSpPr>
          <p:cNvPr id="3" name="Content Placeholder 2"/>
          <p:cNvSpPr>
            <a:spLocks noGrp="1"/>
          </p:cNvSpPr>
          <p:nvPr>
            <p:ph idx="1"/>
          </p:nvPr>
        </p:nvSpPr>
        <p:spPr>
          <a:xfrm>
            <a:off x="838199" y="2128602"/>
            <a:ext cx="10794167" cy="4272197"/>
          </a:xfrm>
        </p:spPr>
        <p:txBody>
          <a:bodyPr>
            <a:normAutofit lnSpcReduction="10000"/>
          </a:bodyPr>
          <a:lstStyle/>
          <a:p>
            <a:r>
              <a:rPr lang="en-GB" sz="3200" dirty="0"/>
              <a:t>Potato chips, </a:t>
            </a:r>
            <a:r>
              <a:rPr lang="en-GB" sz="3200" dirty="0" err="1"/>
              <a:t>french</a:t>
            </a:r>
            <a:r>
              <a:rPr lang="en-GB" sz="3200" dirty="0"/>
              <a:t> fries, certain brands of cookies and breakfast cereals contain very high levels of </a:t>
            </a:r>
            <a:r>
              <a:rPr lang="en-GB" sz="3200" dirty="0" smtClean="0"/>
              <a:t>acrylamide. </a:t>
            </a:r>
          </a:p>
          <a:p>
            <a:r>
              <a:rPr lang="en-GB" sz="3200" dirty="0"/>
              <a:t>especially considering that children, a particularly vulnerable population, tend to have high estimated daily intakes, 2-3 greater than those of </a:t>
            </a:r>
            <a:r>
              <a:rPr lang="en-GB" sz="3200" dirty="0" smtClean="0"/>
              <a:t>adults.</a:t>
            </a:r>
          </a:p>
          <a:p>
            <a:r>
              <a:rPr lang="en-GB" sz="3200" dirty="0"/>
              <a:t>Epidemiological studies, conducted so, far generally do not support a role for dietary acrylamide as a risk factor for developing </a:t>
            </a:r>
            <a:r>
              <a:rPr lang="en-GB" sz="3200" dirty="0" smtClean="0"/>
              <a:t>cancer</a:t>
            </a:r>
            <a:r>
              <a:rPr lang="en-GB" dirty="0"/>
              <a:t>.</a:t>
            </a:r>
          </a:p>
        </p:txBody>
      </p:sp>
    </p:spTree>
    <p:extLst>
      <p:ext uri="{BB962C8B-B14F-4D97-AF65-F5344CB8AC3E}">
        <p14:creationId xmlns:p14="http://schemas.microsoft.com/office/powerpoint/2010/main" val="39212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11" y="322728"/>
            <a:ext cx="11622707" cy="1472916"/>
          </a:xfrm>
          <a:solidFill>
            <a:srgbClr val="00B050"/>
          </a:solidFill>
        </p:spPr>
        <p:txBody>
          <a:bodyPr/>
          <a:lstStyle/>
          <a:p>
            <a:pPr algn="ctr"/>
            <a:r>
              <a:rPr lang="en-GB" b="1" dirty="0" smtClean="0"/>
              <a:t>Major findings of the report are</a:t>
            </a:r>
            <a:endParaRPr lang="en-GB" dirty="0"/>
          </a:p>
        </p:txBody>
      </p:sp>
      <p:sp>
        <p:nvSpPr>
          <p:cNvPr id="3" name="Content Placeholder 2"/>
          <p:cNvSpPr>
            <a:spLocks noGrp="1"/>
          </p:cNvSpPr>
          <p:nvPr>
            <p:ph idx="1"/>
          </p:nvPr>
        </p:nvSpPr>
        <p:spPr>
          <a:xfrm>
            <a:off x="658942" y="1795644"/>
            <a:ext cx="10874115" cy="4815017"/>
          </a:xfrm>
        </p:spPr>
        <p:txBody>
          <a:bodyPr>
            <a:normAutofit/>
          </a:bodyPr>
          <a:lstStyle/>
          <a:p>
            <a:r>
              <a:rPr lang="en-GB" sz="3200" b="1" dirty="0" smtClean="0">
                <a:solidFill>
                  <a:srgbClr val="C00000"/>
                </a:solidFill>
              </a:rPr>
              <a:t>Red meat </a:t>
            </a:r>
            <a:r>
              <a:rPr lang="en-GB" sz="3200" dirty="0" smtClean="0"/>
              <a:t>and </a:t>
            </a:r>
            <a:r>
              <a:rPr lang="en-GB" sz="3200" b="1" dirty="0" smtClean="0">
                <a:solidFill>
                  <a:srgbClr val="C00000"/>
                </a:solidFill>
              </a:rPr>
              <a:t>processed meat </a:t>
            </a:r>
            <a:r>
              <a:rPr lang="en-GB" sz="3200" dirty="0" smtClean="0"/>
              <a:t>(meat preserved by smoking, curing, salting, or by the addition of preservatives) is a cause of colorectal cancer.</a:t>
            </a:r>
          </a:p>
          <a:p>
            <a:r>
              <a:rPr lang="en-GB" sz="3200" dirty="0" smtClean="0"/>
              <a:t> </a:t>
            </a:r>
            <a:r>
              <a:rPr lang="en-GB" sz="3200" b="1" dirty="0" smtClean="0">
                <a:solidFill>
                  <a:srgbClr val="C00000"/>
                </a:solidFill>
              </a:rPr>
              <a:t>Cooking meat at high temperatures </a:t>
            </a:r>
            <a:r>
              <a:rPr lang="en-GB" sz="3200" dirty="0" smtClean="0"/>
              <a:t>(i.e., frying, grilling, and barbecuing) induces heterocyclic amines formation, and broiling and charbroiling meat or fish over direct flame leads to the production of polycyclic aromatic hydrocarbons.</a:t>
            </a:r>
            <a:endParaRPr lang="en-GB" sz="3200" dirty="0"/>
          </a:p>
        </p:txBody>
      </p:sp>
    </p:spTree>
    <p:extLst>
      <p:ext uri="{BB962C8B-B14F-4D97-AF65-F5344CB8AC3E}">
        <p14:creationId xmlns:p14="http://schemas.microsoft.com/office/powerpoint/2010/main" val="27618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607" y="685801"/>
            <a:ext cx="11182662" cy="5804940"/>
          </a:xfrm>
        </p:spPr>
        <p:txBody>
          <a:bodyPr>
            <a:normAutofit/>
          </a:bodyPr>
          <a:lstStyle/>
          <a:p>
            <a:r>
              <a:rPr lang="en-GB" sz="3200" dirty="0"/>
              <a:t>Processed meat may also contain nitrates and nitrites. Nitrate (NO3) is an inorganic compound that occurs under a variety of conditions in the </a:t>
            </a:r>
            <a:r>
              <a:rPr lang="en-GB" sz="3200" dirty="0" smtClean="0"/>
              <a:t>environment .</a:t>
            </a:r>
          </a:p>
          <a:p>
            <a:r>
              <a:rPr lang="en-GB" sz="3200" dirty="0" smtClean="0"/>
              <a:t>Nitrates </a:t>
            </a:r>
            <a:r>
              <a:rPr lang="en-GB" sz="3200" dirty="0"/>
              <a:t>are essentially non-toxic but can be reduced to </a:t>
            </a:r>
            <a:r>
              <a:rPr lang="en-GB" sz="3200" b="1" dirty="0">
                <a:solidFill>
                  <a:srgbClr val="FF0000"/>
                </a:solidFill>
              </a:rPr>
              <a:t>nitrites (NO2) </a:t>
            </a:r>
            <a:r>
              <a:rPr lang="en-GB" sz="3200" dirty="0"/>
              <a:t>either in improperly stored food, or in the </a:t>
            </a:r>
            <a:r>
              <a:rPr lang="en-GB" sz="3200" dirty="0" smtClean="0"/>
              <a:t>body.</a:t>
            </a:r>
          </a:p>
          <a:p>
            <a:r>
              <a:rPr lang="en-GB" sz="3200" dirty="0"/>
              <a:t>The nitrites from these and other </a:t>
            </a:r>
            <a:r>
              <a:rPr lang="en-GB" sz="3200" dirty="0" smtClean="0"/>
              <a:t>sources </a:t>
            </a:r>
            <a:r>
              <a:rPr lang="en-GB" sz="3200" dirty="0"/>
              <a:t>present a toxic hazard both by their direct toxicity and by formation of carcinogenic N-</a:t>
            </a:r>
            <a:r>
              <a:rPr lang="en-GB" sz="3200" dirty="0" err="1"/>
              <a:t>nitroso</a:t>
            </a:r>
            <a:r>
              <a:rPr lang="en-GB" sz="3200" dirty="0"/>
              <a:t> compounds </a:t>
            </a:r>
            <a:r>
              <a:rPr lang="en-GB" sz="3200" b="1" dirty="0">
                <a:solidFill>
                  <a:srgbClr val="FF0000"/>
                </a:solidFill>
              </a:rPr>
              <a:t>(nitrosamines</a:t>
            </a:r>
            <a:r>
              <a:rPr lang="en-GB" sz="3200" b="1" dirty="0" smtClean="0">
                <a:solidFill>
                  <a:srgbClr val="FF0000"/>
                </a:solidFill>
              </a:rPr>
              <a:t>)</a:t>
            </a:r>
            <a:r>
              <a:rPr lang="en-GB" sz="3200" b="1" dirty="0">
                <a:solidFill>
                  <a:srgbClr val="FF0000"/>
                </a:solidFill>
              </a:rPr>
              <a:t> </a:t>
            </a:r>
            <a:r>
              <a:rPr lang="en-GB" sz="3200" dirty="0"/>
              <a:t>; they are recognized </a:t>
            </a:r>
            <a:r>
              <a:rPr lang="en-GB" sz="3200" dirty="0" smtClean="0"/>
              <a:t>carcinogens.</a:t>
            </a:r>
          </a:p>
          <a:p>
            <a:endParaRPr lang="en-GB" sz="3200" dirty="0"/>
          </a:p>
        </p:txBody>
      </p:sp>
    </p:spTree>
    <p:extLst>
      <p:ext uri="{BB962C8B-B14F-4D97-AF65-F5344CB8AC3E}">
        <p14:creationId xmlns:p14="http://schemas.microsoft.com/office/powerpoint/2010/main" val="31008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447" y="762000"/>
            <a:ext cx="11243371" cy="5715000"/>
          </a:xfrm>
        </p:spPr>
        <p:txBody>
          <a:bodyPr>
            <a:normAutofit/>
          </a:bodyPr>
          <a:lstStyle/>
          <a:p>
            <a:pPr lvl="2"/>
            <a:r>
              <a:rPr lang="en-GB" sz="3200" dirty="0"/>
              <a:t>In any case, most epidemiological data linking red meat to colon cancer risk relate to the way meat is cooked and preserved, rather than to meat </a:t>
            </a:r>
            <a:r>
              <a:rPr lang="en-GB" sz="3200" dirty="0" smtClean="0"/>
              <a:t>itself.</a:t>
            </a:r>
            <a:endParaRPr lang="en-GB" sz="3200" dirty="0"/>
          </a:p>
          <a:p>
            <a:r>
              <a:rPr lang="en-GB" sz="3200" dirty="0"/>
              <a:t>Milk and more significantly dietary calcium (from dairy, vegetables, nuts, pulses and fish or meat cooked on the bone) protects from colorectal </a:t>
            </a:r>
            <a:r>
              <a:rPr lang="en-GB" sz="3200" dirty="0" smtClean="0"/>
              <a:t>cancer.</a:t>
            </a:r>
          </a:p>
          <a:p>
            <a:r>
              <a:rPr lang="en-GB" sz="3200" dirty="0"/>
              <a:t>High dietary intake of calcium is a probable cause of prostate cancer. The evidence is consistent with a dose-response relationship</a:t>
            </a:r>
            <a:r>
              <a:rPr lang="en-GB" sz="3200" dirty="0" smtClean="0"/>
              <a:t>;.</a:t>
            </a:r>
            <a:endParaRPr lang="en-GB" sz="3200" dirty="0"/>
          </a:p>
          <a:p>
            <a:endParaRPr lang="en-GB" sz="3200" dirty="0"/>
          </a:p>
        </p:txBody>
      </p:sp>
    </p:spTree>
    <p:extLst>
      <p:ext uri="{BB962C8B-B14F-4D97-AF65-F5344CB8AC3E}">
        <p14:creationId xmlns:p14="http://schemas.microsoft.com/office/powerpoint/2010/main" val="289336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66800" y="642594"/>
            <a:ext cx="10058400" cy="953124"/>
          </a:xfrm>
        </p:spPr>
        <p:txBody>
          <a:bodyPr>
            <a:normAutofit fontScale="90000"/>
          </a:bodyPr>
          <a:lstStyle/>
          <a:p>
            <a:pPr algn="ctr"/>
            <a:r>
              <a:rPr lang="en-US" altLang="en-US" sz="3200" b="1" dirty="0"/>
              <a:t>Nutritional status of patients with cancer: frequency and severity of weight loss</a:t>
            </a:r>
          </a:p>
        </p:txBody>
      </p:sp>
      <p:pic>
        <p:nvPicPr>
          <p:cNvPr id="327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083859" y="1810449"/>
            <a:ext cx="6407337" cy="4805503"/>
          </a:xfrm>
          <a:noFill/>
        </p:spPr>
      </p:pic>
    </p:spTree>
    <p:extLst>
      <p:ext uri="{BB962C8B-B14F-4D97-AF65-F5344CB8AC3E}">
        <p14:creationId xmlns:p14="http://schemas.microsoft.com/office/powerpoint/2010/main" val="240008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linds(horizontal)">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3247" y="196804"/>
            <a:ext cx="6383290" cy="6383290"/>
          </a:xfrm>
        </p:spPr>
      </p:pic>
    </p:spTree>
    <p:extLst>
      <p:ext uri="{BB962C8B-B14F-4D97-AF65-F5344CB8AC3E}">
        <p14:creationId xmlns:p14="http://schemas.microsoft.com/office/powerpoint/2010/main" val="992728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12" y="1"/>
            <a:ext cx="11707906" cy="1420318"/>
          </a:xfrm>
          <a:solidFill>
            <a:schemeClr val="accent3"/>
          </a:solidFill>
        </p:spPr>
        <p:txBody>
          <a:bodyPr>
            <a:normAutofit/>
          </a:bodyPr>
          <a:lstStyle/>
          <a:p>
            <a:pPr algn="ctr"/>
            <a:r>
              <a:rPr lang="en-GB" sz="5400" b="1" dirty="0">
                <a:solidFill>
                  <a:schemeClr val="tx1"/>
                </a:solidFill>
              </a:rPr>
              <a:t>Protective dietary components</a:t>
            </a:r>
            <a:endParaRPr lang="en-GB" sz="5400" dirty="0">
              <a:solidFill>
                <a:schemeClr val="tx1"/>
              </a:solidFill>
            </a:endParaRPr>
          </a:p>
        </p:txBody>
      </p:sp>
      <p:sp>
        <p:nvSpPr>
          <p:cNvPr id="3" name="Content Placeholder 2"/>
          <p:cNvSpPr>
            <a:spLocks noGrp="1"/>
          </p:cNvSpPr>
          <p:nvPr>
            <p:ph idx="1"/>
          </p:nvPr>
        </p:nvSpPr>
        <p:spPr>
          <a:xfrm>
            <a:off x="674557" y="1600200"/>
            <a:ext cx="10807909" cy="4953000"/>
          </a:xfrm>
        </p:spPr>
        <p:txBody>
          <a:bodyPr>
            <a:normAutofit fontScale="92500" lnSpcReduction="20000"/>
          </a:bodyPr>
          <a:lstStyle/>
          <a:p>
            <a:r>
              <a:rPr lang="en-GB" sz="3200" dirty="0"/>
              <a:t>Foods contain a wide range of compounds with documented </a:t>
            </a:r>
            <a:r>
              <a:rPr lang="en-GB" sz="3200" dirty="0" err="1"/>
              <a:t>chemopreventive</a:t>
            </a:r>
            <a:r>
              <a:rPr lang="en-GB" sz="3200" dirty="0"/>
              <a:t> </a:t>
            </a:r>
            <a:r>
              <a:rPr lang="en-GB" sz="3200" dirty="0" smtClean="0"/>
              <a:t> activity</a:t>
            </a:r>
            <a:r>
              <a:rPr lang="en-GB" sz="3200" dirty="0"/>
              <a:t>, some of which are known as </a:t>
            </a:r>
            <a:r>
              <a:rPr lang="en-GB" sz="3200" b="1" dirty="0"/>
              <a:t>phytochemicals</a:t>
            </a:r>
            <a:r>
              <a:rPr lang="en-GB" sz="3200" dirty="0"/>
              <a:t>. </a:t>
            </a:r>
            <a:endParaRPr lang="en-GB" sz="3200" dirty="0" smtClean="0"/>
          </a:p>
          <a:p>
            <a:r>
              <a:rPr lang="en-GB" sz="3200" b="1" dirty="0" smtClean="0"/>
              <a:t>Phytochemicals</a:t>
            </a:r>
            <a:r>
              <a:rPr lang="en-GB" sz="3200" dirty="0" smtClean="0"/>
              <a:t>  are chemical compounds produced by plants to them thrive, confer </a:t>
            </a:r>
            <a:r>
              <a:rPr lang="en-GB" sz="3200" dirty="0"/>
              <a:t>particular properties on foods, such as taste and colour, and possess in various degrees anti-oxidant, anti-carcinogenic, anti-inflammatory, immunomodulant and antimicrobial effects</a:t>
            </a:r>
            <a:r>
              <a:rPr lang="en-GB" sz="3200" dirty="0" smtClean="0"/>
              <a:t>.</a:t>
            </a:r>
          </a:p>
          <a:p>
            <a:r>
              <a:rPr lang="en-GB" sz="3200" dirty="0" smtClean="0"/>
              <a:t> </a:t>
            </a:r>
            <a:r>
              <a:rPr lang="en-GB" sz="3200" dirty="0"/>
              <a:t>According to their chemical structure and functional characteristics they are grouped in different families, which include:</a:t>
            </a:r>
          </a:p>
          <a:p>
            <a:endParaRPr lang="en-GB" dirty="0"/>
          </a:p>
        </p:txBody>
      </p:sp>
    </p:spTree>
    <p:extLst>
      <p:ext uri="{BB962C8B-B14F-4D97-AF65-F5344CB8AC3E}">
        <p14:creationId xmlns:p14="http://schemas.microsoft.com/office/powerpoint/2010/main" val="297605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387" y="286871"/>
            <a:ext cx="3926541" cy="5669427"/>
          </a:xfrm>
        </p:spPr>
        <p:txBody>
          <a:bodyPr>
            <a:normAutofit fontScale="90000"/>
          </a:bodyPr>
          <a:lstStyle/>
          <a:p>
            <a:pPr algn="ctr"/>
            <a:r>
              <a:rPr lang="en-GB" b="1" u="sng" dirty="0"/>
              <a:t/>
            </a:r>
            <a:br>
              <a:rPr lang="en-GB" b="1" u="sng" dirty="0"/>
            </a:br>
            <a:r>
              <a:rPr lang="en-GB" sz="2800" b="1" u="sng" dirty="0" smtClean="0">
                <a:solidFill>
                  <a:srgbClr val="FF0000"/>
                </a:solidFill>
              </a:rPr>
              <a:t>Carotenoids</a:t>
            </a:r>
            <a:br>
              <a:rPr lang="en-GB" sz="2800" b="1" u="sng" dirty="0" smtClean="0">
                <a:solidFill>
                  <a:srgbClr val="FF0000"/>
                </a:solidFill>
              </a:rPr>
            </a:br>
            <a:r>
              <a:rPr lang="en-GB" sz="2700" b="1" u="sng" dirty="0"/>
              <a:t/>
            </a:r>
            <a:br>
              <a:rPr lang="en-GB" sz="2700" b="1" u="sng" dirty="0"/>
            </a:br>
            <a:r>
              <a:rPr lang="en-GB" sz="2700" b="1" u="sng" dirty="0" smtClean="0">
                <a:solidFill>
                  <a:schemeClr val="accent5"/>
                </a:solidFill>
              </a:rPr>
              <a:t/>
            </a:r>
            <a:br>
              <a:rPr lang="en-GB" sz="2700" b="1" u="sng" dirty="0" smtClean="0">
                <a:solidFill>
                  <a:schemeClr val="accent5"/>
                </a:solidFill>
              </a:rPr>
            </a:br>
            <a:r>
              <a:rPr lang="en-GB" sz="2800" b="1" dirty="0" smtClean="0">
                <a:solidFill>
                  <a:schemeClr val="accent5"/>
                </a:solidFill>
              </a:rPr>
              <a:t>pro-vitamin </a:t>
            </a:r>
            <a:r>
              <a:rPr lang="en-GB" sz="2800" b="1" dirty="0">
                <a:solidFill>
                  <a:schemeClr val="accent5"/>
                </a:solidFill>
              </a:rPr>
              <a:t>A </a:t>
            </a:r>
            <a:r>
              <a:rPr lang="en-GB" sz="2800" b="1" dirty="0" smtClean="0">
                <a:solidFill>
                  <a:schemeClr val="accent5"/>
                </a:solidFill>
              </a:rPr>
              <a:t>alpha-carotene</a:t>
            </a:r>
            <a:r>
              <a:rPr lang="en-GB" sz="2800" dirty="0" smtClean="0">
                <a:solidFill>
                  <a:schemeClr val="tx1"/>
                </a:solidFill>
              </a:rPr>
              <a:t>.</a:t>
            </a:r>
            <a:br>
              <a:rPr lang="en-GB" sz="2800" dirty="0" smtClean="0">
                <a:solidFill>
                  <a:schemeClr val="tx1"/>
                </a:solidFill>
              </a:rPr>
            </a:br>
            <a:r>
              <a:rPr lang="en-GB" sz="2800" dirty="0">
                <a:solidFill>
                  <a:schemeClr val="tx1"/>
                </a:solidFill>
              </a:rPr>
              <a:t>carrots, apricot, peaches, cantaloupe, sweet potatoes, winter squash, kale, spinach, romaine lettuce and broccoli</a:t>
            </a:r>
            <a:r>
              <a:rPr lang="en-GB" dirty="0">
                <a:solidFill>
                  <a:schemeClr val="tx1"/>
                </a:solidFill>
              </a:rPr>
              <a:t/>
            </a:r>
            <a:br>
              <a:rPr lang="en-GB" dirty="0">
                <a:solidFill>
                  <a:schemeClr val="tx1"/>
                </a:solidFill>
              </a:rPr>
            </a:br>
            <a:r>
              <a:rPr lang="en-GB" b="1" u="sng" dirty="0"/>
              <a:t/>
            </a:r>
            <a:br>
              <a:rPr lang="en-GB" b="1" u="sng" dirty="0"/>
            </a:br>
            <a:endParaRPr lang="en-US" dirty="0"/>
          </a:p>
        </p:txBody>
      </p:sp>
      <p:sp>
        <p:nvSpPr>
          <p:cNvPr id="3" name="Text Placeholder 2"/>
          <p:cNvSpPr>
            <a:spLocks noGrp="1"/>
          </p:cNvSpPr>
          <p:nvPr>
            <p:ph type="body" idx="1"/>
          </p:nvPr>
        </p:nvSpPr>
        <p:spPr>
          <a:xfrm>
            <a:off x="358588" y="502025"/>
            <a:ext cx="3352799" cy="1255058"/>
          </a:xfrm>
        </p:spPr>
        <p:txBody>
          <a:bodyPr>
            <a:normAutofit/>
          </a:bodyPr>
          <a:lstStyle/>
          <a:p>
            <a:pPr algn="l"/>
            <a:r>
              <a:rPr lang="en-GB" sz="2800" b="1" u="sng" dirty="0" err="1">
                <a:solidFill>
                  <a:srgbClr val="FF0000"/>
                </a:solidFill>
              </a:rPr>
              <a:t>Isothiocyanates</a:t>
            </a:r>
            <a:endParaRPr lang="en-US" sz="2800" dirty="0">
              <a:solidFill>
                <a:srgbClr val="FF0000"/>
              </a:solidFill>
            </a:endParaRPr>
          </a:p>
        </p:txBody>
      </p:sp>
      <p:sp>
        <p:nvSpPr>
          <p:cNvPr id="4" name="Content Placeholder 3"/>
          <p:cNvSpPr>
            <a:spLocks noGrp="1"/>
          </p:cNvSpPr>
          <p:nvPr>
            <p:ph sz="half" idx="2"/>
          </p:nvPr>
        </p:nvSpPr>
        <p:spPr>
          <a:xfrm>
            <a:off x="179293" y="1900519"/>
            <a:ext cx="3532093" cy="4957481"/>
          </a:xfrm>
        </p:spPr>
        <p:txBody>
          <a:bodyPr>
            <a:normAutofit/>
          </a:bodyPr>
          <a:lstStyle/>
          <a:p>
            <a:r>
              <a:rPr lang="en-GB" sz="2800" b="1" dirty="0">
                <a:solidFill>
                  <a:schemeClr val="accent5"/>
                </a:solidFill>
              </a:rPr>
              <a:t>cruciferous vegetables </a:t>
            </a:r>
            <a:r>
              <a:rPr lang="en-GB" sz="2800" dirty="0"/>
              <a:t>such as broccoli, cauliflower, kale, turnips, collards, Brussels sprouts, cabbage, radish, turnip and watercress</a:t>
            </a:r>
            <a:endParaRPr lang="en-US" sz="2800" dirty="0"/>
          </a:p>
          <a:p>
            <a:endParaRPr lang="en-US" dirty="0"/>
          </a:p>
        </p:txBody>
      </p:sp>
      <p:sp>
        <p:nvSpPr>
          <p:cNvPr id="5" name="Text Placeholder 4"/>
          <p:cNvSpPr>
            <a:spLocks noGrp="1"/>
          </p:cNvSpPr>
          <p:nvPr>
            <p:ph type="body" sz="quarter" idx="3"/>
          </p:nvPr>
        </p:nvSpPr>
        <p:spPr>
          <a:xfrm>
            <a:off x="8319245" y="340660"/>
            <a:ext cx="3245224" cy="1416423"/>
          </a:xfrm>
        </p:spPr>
        <p:txBody>
          <a:bodyPr>
            <a:normAutofit/>
          </a:bodyPr>
          <a:lstStyle/>
          <a:p>
            <a:pPr algn="l"/>
            <a:r>
              <a:rPr lang="en-GB" sz="2800" b="1" u="sng" dirty="0">
                <a:solidFill>
                  <a:srgbClr val="FF0000"/>
                </a:solidFill>
              </a:rPr>
              <a:t>Flavonoids</a:t>
            </a:r>
            <a:endParaRPr lang="en-US" sz="2800" dirty="0"/>
          </a:p>
        </p:txBody>
      </p:sp>
      <p:sp>
        <p:nvSpPr>
          <p:cNvPr id="6" name="Content Placeholder 5"/>
          <p:cNvSpPr>
            <a:spLocks noGrp="1"/>
          </p:cNvSpPr>
          <p:nvPr>
            <p:ph sz="quarter" idx="4"/>
          </p:nvPr>
        </p:nvSpPr>
        <p:spPr>
          <a:xfrm>
            <a:off x="7637929" y="1434353"/>
            <a:ext cx="4231341" cy="4912659"/>
          </a:xfrm>
        </p:spPr>
        <p:txBody>
          <a:bodyPr>
            <a:noAutofit/>
          </a:bodyPr>
          <a:lstStyle/>
          <a:p>
            <a:r>
              <a:rPr lang="en-GB" sz="2800" b="1" dirty="0">
                <a:solidFill>
                  <a:schemeClr val="accent5"/>
                </a:solidFill>
              </a:rPr>
              <a:t>polyphenolic compounds </a:t>
            </a:r>
            <a:r>
              <a:rPr lang="en-GB" sz="2800" dirty="0"/>
              <a:t>ubiquitously found in plants and responsible for their pigmentation.</a:t>
            </a:r>
          </a:p>
          <a:p>
            <a:r>
              <a:rPr lang="en-GB" sz="2800" dirty="0" err="1"/>
              <a:t>flavonols</a:t>
            </a:r>
            <a:r>
              <a:rPr lang="en-GB" sz="2800" dirty="0"/>
              <a:t>,, flavones, </a:t>
            </a:r>
            <a:r>
              <a:rPr lang="en-GB" sz="2800" dirty="0" err="1"/>
              <a:t>isoflavones</a:t>
            </a:r>
            <a:r>
              <a:rPr lang="en-GB" sz="2800" dirty="0"/>
              <a:t>, flavanones, </a:t>
            </a:r>
            <a:r>
              <a:rPr lang="en-GB" sz="2800" dirty="0" err="1"/>
              <a:t>catechins</a:t>
            </a:r>
            <a:r>
              <a:rPr lang="en-GB" sz="2800" dirty="0"/>
              <a:t>, anthocyanins, and </a:t>
            </a:r>
            <a:r>
              <a:rPr lang="en-GB" sz="2800" dirty="0" err="1"/>
              <a:t>anthocyanidins</a:t>
            </a:r>
            <a:r>
              <a:rPr lang="en-GB" sz="2800" dirty="0"/>
              <a:t>.</a:t>
            </a:r>
            <a:endParaRPr lang="en-US" sz="2800" dirty="0"/>
          </a:p>
          <a:p>
            <a:endParaRPr lang="en-US" sz="2800" dirty="0"/>
          </a:p>
        </p:txBody>
      </p:sp>
    </p:spTree>
    <p:extLst>
      <p:ext uri="{BB962C8B-B14F-4D97-AF65-F5344CB8AC3E}">
        <p14:creationId xmlns:p14="http://schemas.microsoft.com/office/powerpoint/2010/main" val="18678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3370949" y="1191146"/>
            <a:ext cx="2128702" cy="1290116"/>
          </a:xfrm>
        </p:spPr>
        <p:txBody>
          <a:bodyPr/>
          <a:lstStyle/>
          <a:p>
            <a:endParaRPr lang="en-US" dirty="0"/>
          </a:p>
        </p:txBody>
      </p:sp>
      <p:pic>
        <p:nvPicPr>
          <p:cNvPr id="9" name="Picture 2" descr="https://www.rd.com/wp-content/uploads/sites/2/2016/04/02-foods-prevent-cancer-broccoli.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198375" y="4350720"/>
            <a:ext cx="3092855" cy="250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3"/>
          </p:nvPr>
        </p:nvSpPr>
        <p:spPr/>
        <p:txBody>
          <a:bodyPr/>
          <a:lstStyle/>
          <a:p>
            <a:endParaRPr lang="en-US" dirty="0"/>
          </a:p>
        </p:txBody>
      </p:sp>
      <p:pic>
        <p:nvPicPr>
          <p:cNvPr id="10" name="Picture 2" descr="https://www.rd.com/wp-content/uploads/sites/2/2016/04/06-foods-prevent-cancer-artichoke.jp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505631" y="2246306"/>
            <a:ext cx="3002863" cy="2139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ww.rd.com/wp-content/uploads/sites/2/2016/04/23-foods-prevent-cancer-egg.jpg"/>
          <p:cNvPicPr>
            <a:picLocks noGrp="1" noChangeAspect="1" noChangeArrowheads="1"/>
          </p:cNvPicPr>
          <p:nvPr>
            <p:ph sz="half" idx="4294967295"/>
          </p:nvPr>
        </p:nvPicPr>
        <p:blipFill>
          <a:blip r:embed="rId5" cstate="print">
            <a:extLst>
              <a:ext uri="{28A0092B-C50C-407E-A947-70E740481C1C}">
                <a14:useLocalDpi xmlns:a14="http://schemas.microsoft.com/office/drawing/2010/main" val="0"/>
              </a:ext>
            </a:extLst>
          </a:blip>
          <a:srcRect/>
          <a:stretch>
            <a:fillRect/>
          </a:stretch>
        </p:blipFill>
        <p:spPr bwMode="auto">
          <a:xfrm>
            <a:off x="2763199" y="60180"/>
            <a:ext cx="2894013" cy="23207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rd.com/wp-content/uploads/sites/2/2016/04/08-foods-prevent-cancer-kiwi.jpg"/>
          <p:cNvPicPr>
            <a:picLocks noGrp="1" noChangeAspect="1" noChangeArrowheads="1"/>
          </p:cNvPicPr>
          <p:nvPr>
            <p:ph sz="half" idx="4294967295"/>
          </p:nvPr>
        </p:nvPicPr>
        <p:blipFill>
          <a:blip r:embed="rId6" cstate="print">
            <a:extLst>
              <a:ext uri="{28A0092B-C50C-407E-A947-70E740481C1C}">
                <a14:useLocalDpi xmlns:a14="http://schemas.microsoft.com/office/drawing/2010/main" val="0"/>
              </a:ext>
            </a:extLst>
          </a:blip>
          <a:srcRect/>
          <a:stretch>
            <a:fillRect/>
          </a:stretch>
        </p:blipFill>
        <p:spPr bwMode="auto">
          <a:xfrm>
            <a:off x="5558106" y="31750"/>
            <a:ext cx="2408167" cy="22823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https://www.rd.com/wp-content/uploads/sites/2/2016/04/09-foods-prevent-cancer-scallions.jpg"/>
          <p:cNvPicPr>
            <a:picLocks noGrp="1" noChangeAspect="1" noChangeArrowheads="1"/>
          </p:cNvPicPr>
          <p:nvPr>
            <p:ph sz="half" idx="4294967295"/>
          </p:nvPr>
        </p:nvPicPr>
        <p:blipFill>
          <a:blip r:embed="rId7" cstate="print">
            <a:extLst>
              <a:ext uri="{28A0092B-C50C-407E-A947-70E740481C1C}">
                <a14:useLocalDpi xmlns:a14="http://schemas.microsoft.com/office/drawing/2010/main" val="0"/>
              </a:ext>
            </a:extLst>
          </a:blip>
          <a:srcRect/>
          <a:stretch>
            <a:fillRect/>
          </a:stretch>
        </p:blipFill>
        <p:spPr bwMode="auto">
          <a:xfrm>
            <a:off x="9788525" y="31750"/>
            <a:ext cx="2403475" cy="24050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www.rd.com/wp-content/uploads/sites/2/2016/04/16-foods-prevent-cancer-bran-cereal.jpg"/>
          <p:cNvPicPr>
            <a:picLocks noGrp="1" noChangeAspect="1" noChangeArrowheads="1"/>
          </p:cNvPicPr>
          <p:nvPr>
            <p:ph sz="quarter" idx="4294967295"/>
          </p:nvPr>
        </p:nvPicPr>
        <p:blipFill>
          <a:blip r:embed="rId8" cstate="print">
            <a:extLst>
              <a:ext uri="{28A0092B-C50C-407E-A947-70E740481C1C}">
                <a14:useLocalDpi xmlns:a14="http://schemas.microsoft.com/office/drawing/2010/main" val="0"/>
              </a:ext>
            </a:extLst>
          </a:blip>
          <a:srcRect/>
          <a:stretch>
            <a:fillRect/>
          </a:stretch>
        </p:blipFill>
        <p:spPr bwMode="auto">
          <a:xfrm>
            <a:off x="9788524" y="2429716"/>
            <a:ext cx="2507077" cy="20812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www.rd.com/wp-content/uploads/sites/2/2016/04/14-foods-prevent-cancer-avocad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8794" y="2409350"/>
            <a:ext cx="2784484" cy="21978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ww.rd.com/wp-content/uploads/sites/2/2016/04/13-foods-prevent-cancer-appl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94480" y="4678308"/>
            <a:ext cx="2569857" cy="21978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rd.com/wp-content/uploads/sites/2/2016/04/19-foods-prevent-cancer-cherri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41600" y="2444882"/>
            <a:ext cx="2636700" cy="21978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www.rd.com/wp-content/uploads/sites/2/2016/04/24-foods-prevent-cancer-ginge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58106" y="4585885"/>
            <a:ext cx="1991136" cy="21978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www.rd.com/wp-content/uploads/sites/2/2016/04/22-foods-prevent-cancer-dates.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2865" y="35542"/>
            <a:ext cx="2302814" cy="23847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6169" y="4445249"/>
            <a:ext cx="2474666" cy="24715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www.rd.com/wp-content/uploads/sites/2/2016/04/15-foods-prevent-cancer-bean-sprouts.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65461" y="0"/>
            <a:ext cx="1988174" cy="22947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www.rd.com/wp-content/uploads/sites/2/2016/04/25-foods-prevent-cancer-grapefrui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40721" y="2313035"/>
            <a:ext cx="2193223" cy="21978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www.rd.com/wp-content/uploads/sites/2/2016/04/26-foods-prevent-cancer-grapes.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177553" y="4528521"/>
            <a:ext cx="2272718" cy="22937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www.rd.com/wp-content/uploads/sites/2/2016/04/21-foods-prevent-cancer-corn.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5632" y="48413"/>
            <a:ext cx="3296840" cy="219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749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158" y="130929"/>
            <a:ext cx="5743575" cy="672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76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443" y="0"/>
            <a:ext cx="6705599" cy="6705599"/>
          </a:xfrm>
        </p:spPr>
      </p:pic>
    </p:spTree>
    <p:extLst>
      <p:ext uri="{BB962C8B-B14F-4D97-AF65-F5344CB8AC3E}">
        <p14:creationId xmlns:p14="http://schemas.microsoft.com/office/powerpoint/2010/main" val="406502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32481"/>
            <a:ext cx="11797553" cy="1424064"/>
          </a:xfrm>
          <a:solidFill>
            <a:srgbClr val="00B0F0"/>
          </a:solidFill>
        </p:spPr>
        <p:txBody>
          <a:bodyPr/>
          <a:lstStyle/>
          <a:p>
            <a:pPr algn="ctr"/>
            <a:r>
              <a:rPr lang="en-GB" sz="4000" b="1" dirty="0">
                <a:solidFill>
                  <a:srgbClr val="002060"/>
                </a:solidFill>
                <a:latin typeface="Arial Black" panose="020B0A04020102020204" pitchFamily="34" charset="0"/>
              </a:rPr>
              <a:t>Vitamin </a:t>
            </a:r>
            <a:r>
              <a:rPr lang="en-GB" sz="4000" b="1" dirty="0" smtClean="0">
                <a:solidFill>
                  <a:srgbClr val="002060"/>
                </a:solidFill>
                <a:latin typeface="Arial Black" panose="020B0A04020102020204" pitchFamily="34" charset="0"/>
              </a:rPr>
              <a:t>D</a:t>
            </a:r>
            <a:endParaRPr lang="en-US" dirty="0">
              <a:latin typeface="Arial Black" panose="020B0A04020102020204" pitchFamily="34" charset="0"/>
            </a:endParaRPr>
          </a:p>
        </p:txBody>
      </p:sp>
      <p:sp>
        <p:nvSpPr>
          <p:cNvPr id="3" name="Content Placeholder 2"/>
          <p:cNvSpPr>
            <a:spLocks noGrp="1"/>
          </p:cNvSpPr>
          <p:nvPr>
            <p:ph idx="1"/>
          </p:nvPr>
        </p:nvSpPr>
        <p:spPr>
          <a:xfrm>
            <a:off x="374753" y="1723870"/>
            <a:ext cx="11437495" cy="4524530"/>
          </a:xfrm>
        </p:spPr>
        <p:txBody>
          <a:bodyPr>
            <a:normAutofit fontScale="77500" lnSpcReduction="20000"/>
          </a:bodyPr>
          <a:lstStyle/>
          <a:p>
            <a:r>
              <a:rPr lang="en-US" sz="2600" dirty="0" err="1" smtClean="0"/>
              <a:t>Previtamin</a:t>
            </a:r>
            <a:r>
              <a:rPr lang="en-US" sz="2600" dirty="0" smtClean="0"/>
              <a:t> D3 ↔  VitaminD3 ↔  Liver ↔25(OH)D 3↔        Kidney </a:t>
            </a:r>
            <a:r>
              <a:rPr lang="en-US" sz="2600" dirty="0">
                <a:latin typeface="Century Gothic" panose="020B0502020202020204" pitchFamily="34" charset="0"/>
              </a:rPr>
              <a:t>prostate,breast,colon</a:t>
            </a:r>
            <a:r>
              <a:rPr lang="en-US" sz="2600" dirty="0" smtClean="0"/>
              <a:t>  </a:t>
            </a:r>
            <a:r>
              <a:rPr lang="en-US" dirty="0" smtClean="0"/>
              <a:t>                                                                                                        </a:t>
            </a:r>
            <a:r>
              <a:rPr lang="en-US" dirty="0" smtClean="0">
                <a:latin typeface="Baskerville Old Face" panose="02020602080505020303" pitchFamily="18" charset="0"/>
              </a:rPr>
              <a:t> ↓                 ↓                                                                  </a:t>
            </a:r>
            <a:r>
              <a:rPr lang="en-US" sz="2600" b="1" dirty="0" smtClean="0">
                <a:latin typeface="Baskerville Old Face" panose="02020602080505020303" pitchFamily="18" charset="0"/>
              </a:rPr>
              <a:t>↓                                                                 ↓                     </a:t>
            </a:r>
          </a:p>
          <a:p>
            <a:r>
              <a:rPr lang="en-US" sz="3100" b="1" dirty="0" err="1" smtClean="0">
                <a:solidFill>
                  <a:srgbClr val="FF0000"/>
                </a:solidFill>
                <a:latin typeface="Baskerville Old Face" panose="02020602080505020303" pitchFamily="18" charset="0"/>
              </a:rPr>
              <a:t>Skin</a:t>
            </a:r>
            <a:r>
              <a:rPr lang="en-US" sz="3100" dirty="0" err="1" smtClean="0">
                <a:latin typeface="Baskerville Old Face" panose="02020602080505020303" pitchFamily="18" charset="0"/>
              </a:rPr>
              <a:t>,salmon</a:t>
            </a:r>
            <a:r>
              <a:rPr lang="en-US" sz="3100" dirty="0" smtClean="0">
                <a:latin typeface="Baskerville Old Face" panose="02020602080505020303" pitchFamily="18" charset="0"/>
              </a:rPr>
              <a:t>, </a:t>
            </a:r>
            <a:r>
              <a:rPr lang="en-US" sz="3100" dirty="0" err="1" smtClean="0">
                <a:latin typeface="Baskerville Old Face" panose="02020602080505020303" pitchFamily="18" charset="0"/>
              </a:rPr>
              <a:t>milk,eggs</a:t>
            </a:r>
            <a:endParaRPr lang="en-US" sz="2400" dirty="0" smtClean="0"/>
          </a:p>
          <a:p>
            <a:r>
              <a:rPr lang="en-US" dirty="0" smtClean="0"/>
              <a:t>                                                                          </a:t>
            </a:r>
            <a:r>
              <a:rPr lang="en-US" sz="2400" dirty="0" smtClean="0"/>
              <a:t> 1,25(OH)</a:t>
            </a:r>
            <a:r>
              <a:rPr lang="en-US" sz="2100" b="1" dirty="0" smtClean="0">
                <a:solidFill>
                  <a:srgbClr val="FF0000"/>
                </a:solidFill>
              </a:rPr>
              <a:t>2</a:t>
            </a:r>
            <a:r>
              <a:rPr lang="en-US" sz="2400" dirty="0" smtClean="0"/>
              <a:t>D3                                       1,25(OH)</a:t>
            </a:r>
            <a:r>
              <a:rPr lang="en-US" sz="2100" b="1" dirty="0" smtClean="0">
                <a:solidFill>
                  <a:srgbClr val="FF0000"/>
                </a:solidFill>
              </a:rPr>
              <a:t>2</a:t>
            </a:r>
            <a:r>
              <a:rPr lang="en-US" sz="2400" dirty="0" smtClean="0"/>
              <a:t>D3</a:t>
            </a:r>
            <a:endParaRPr lang="en-US" sz="2400" dirty="0"/>
          </a:p>
          <a:p>
            <a:r>
              <a:rPr lang="en-US" dirty="0" smtClean="0"/>
              <a:t>                                                                             </a:t>
            </a:r>
            <a:r>
              <a:rPr lang="en-US" sz="3100" b="1" dirty="0" smtClean="0">
                <a:latin typeface="Baskerville Old Face" panose="02020602080505020303" pitchFamily="18" charset="0"/>
              </a:rPr>
              <a:t>↓                                                            </a:t>
            </a:r>
            <a:r>
              <a:rPr lang="en-US" sz="3100" b="1" dirty="0">
                <a:latin typeface="Baskerville Old Face" panose="02020602080505020303" pitchFamily="18" charset="0"/>
              </a:rPr>
              <a:t>↓</a:t>
            </a:r>
            <a:endParaRPr lang="en-US" sz="3100" b="1" dirty="0"/>
          </a:p>
          <a:p>
            <a:r>
              <a:rPr lang="en-US" dirty="0" smtClean="0"/>
              <a:t>  1- </a:t>
            </a:r>
            <a:r>
              <a:rPr lang="en-US" sz="2400" dirty="0" smtClean="0"/>
              <a:t>Regulation of cell growth        2- regulation of immune system       3- calcium,bone,muscle</a:t>
            </a:r>
          </a:p>
          <a:p>
            <a:r>
              <a:rPr lang="en-US" sz="2400" dirty="0"/>
              <a:t> </a:t>
            </a:r>
            <a:r>
              <a:rPr lang="en-US" sz="2400" dirty="0" smtClean="0"/>
              <a:t>   Cancer </a:t>
            </a:r>
            <a:r>
              <a:rPr lang="en-US" sz="2600" dirty="0" smtClean="0"/>
              <a:t>prevention           autoimmune disease prevention        heart disease  and</a:t>
            </a:r>
          </a:p>
          <a:p>
            <a:r>
              <a:rPr lang="en-US" sz="2600" dirty="0"/>
              <a:t> </a:t>
            </a:r>
            <a:r>
              <a:rPr lang="en-US" sz="2600" dirty="0" smtClean="0"/>
              <a:t>                                                                                                                diabetes prevention</a:t>
            </a:r>
          </a:p>
          <a:p>
            <a:endParaRPr lang="en-US" dirty="0" smtClean="0"/>
          </a:p>
          <a:p>
            <a:r>
              <a:rPr lang="en-US" dirty="0"/>
              <a:t> </a:t>
            </a:r>
            <a:r>
              <a:rPr lang="en-US" dirty="0" smtClean="0"/>
              <a:t>    </a:t>
            </a:r>
            <a:endParaRPr lang="en-US" dirty="0"/>
          </a:p>
          <a:p>
            <a:r>
              <a:rPr lang="en-GB" sz="2800" dirty="0"/>
              <a:t>Because 1,25(OH)</a:t>
            </a:r>
            <a:r>
              <a:rPr lang="en-GB" sz="2100" b="1" dirty="0">
                <a:solidFill>
                  <a:srgbClr val="FF0000"/>
                </a:solidFill>
              </a:rPr>
              <a:t>2</a:t>
            </a:r>
            <a:r>
              <a:rPr lang="en-GB" sz="2800" dirty="0"/>
              <a:t>D3 is extremely potent in inhibiting cancer cell growth, this all seemed to make sense</a:t>
            </a:r>
            <a:r>
              <a:rPr lang="en-GB" dirty="0" smtClean="0"/>
              <a:t>.</a:t>
            </a:r>
            <a:r>
              <a:rPr lang="en-US" dirty="0" smtClean="0"/>
              <a:t>                                                                                     </a:t>
            </a:r>
            <a:endParaRPr lang="en-US" dirty="0"/>
          </a:p>
        </p:txBody>
      </p:sp>
      <p:sp>
        <p:nvSpPr>
          <p:cNvPr id="4" name="Round Single Corner Rectangle 3"/>
          <p:cNvSpPr/>
          <p:nvPr/>
        </p:nvSpPr>
        <p:spPr>
          <a:xfrm>
            <a:off x="839449" y="3267856"/>
            <a:ext cx="3177915" cy="1229194"/>
          </a:xfrm>
          <a:prstGeom prst="round1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
          <p:cNvSpPr/>
          <p:nvPr/>
        </p:nvSpPr>
        <p:spPr>
          <a:xfrm>
            <a:off x="4107305" y="3267857"/>
            <a:ext cx="4047343" cy="1454046"/>
          </a:xfrm>
          <a:prstGeom prst="round1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49521" y="3207895"/>
            <a:ext cx="3327817" cy="1349115"/>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5459" y="3267856"/>
            <a:ext cx="10632141" cy="1229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56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5" y="233082"/>
            <a:ext cx="11575344" cy="1116033"/>
          </a:xfrm>
          <a:solidFill>
            <a:srgbClr val="00B0F0"/>
          </a:solidFill>
        </p:spPr>
        <p:txBody>
          <a:bodyPr/>
          <a:lstStyle/>
          <a:p>
            <a:pPr marL="0" indent="0" algn="ctr"/>
            <a:r>
              <a:rPr lang="en-GB" sz="4400" b="1" u="sng" dirty="0">
                <a:solidFill>
                  <a:srgbClr val="002060"/>
                </a:solidFill>
              </a:rPr>
              <a:t>Vitamin </a:t>
            </a:r>
            <a:r>
              <a:rPr lang="en-GB" sz="4400" b="1" u="sng" dirty="0" smtClean="0">
                <a:solidFill>
                  <a:srgbClr val="002060"/>
                </a:solidFill>
              </a:rPr>
              <a:t>D</a:t>
            </a:r>
            <a:endParaRPr lang="en-GB" dirty="0">
              <a:solidFill>
                <a:srgbClr val="002060"/>
              </a:solidFill>
            </a:endParaRPr>
          </a:p>
        </p:txBody>
      </p:sp>
      <p:sp>
        <p:nvSpPr>
          <p:cNvPr id="3" name="Content Placeholder 2"/>
          <p:cNvSpPr>
            <a:spLocks noGrp="1"/>
          </p:cNvSpPr>
          <p:nvPr>
            <p:ph idx="1"/>
          </p:nvPr>
        </p:nvSpPr>
        <p:spPr>
          <a:xfrm>
            <a:off x="329785" y="1349115"/>
            <a:ext cx="11377534" cy="5051685"/>
          </a:xfrm>
        </p:spPr>
        <p:txBody>
          <a:bodyPr>
            <a:normAutofit/>
          </a:bodyPr>
          <a:lstStyle/>
          <a:p>
            <a:r>
              <a:rPr lang="en-GB" sz="2800" dirty="0" smtClean="0"/>
              <a:t>A variety of factors, including serum phosphorus </a:t>
            </a:r>
            <a:r>
              <a:rPr lang="en-GB" sz="2800" dirty="0"/>
              <a:t>(Pi) and parathyroid hormone (PTH), regulate the renal production of 1,25(OH)</a:t>
            </a:r>
            <a:r>
              <a:rPr lang="en-GB" b="1" dirty="0">
                <a:solidFill>
                  <a:srgbClr val="FF0000"/>
                </a:solidFill>
              </a:rPr>
              <a:t>2</a:t>
            </a:r>
            <a:r>
              <a:rPr lang="en-GB" sz="2800" dirty="0"/>
              <a:t>D. 1,25(OH)</a:t>
            </a:r>
            <a:r>
              <a:rPr lang="en-GB" b="1" dirty="0">
                <a:solidFill>
                  <a:srgbClr val="FF0000"/>
                </a:solidFill>
              </a:rPr>
              <a:t>2</a:t>
            </a:r>
            <a:r>
              <a:rPr lang="en-GB" sz="2800" dirty="0"/>
              <a:t>D regulates calcium metabolism through its interaction with its major target tissues, the bone, and the intestine.</a:t>
            </a:r>
            <a:endParaRPr lang="en-GB" sz="2800" dirty="0" smtClean="0"/>
          </a:p>
          <a:p>
            <a:r>
              <a:rPr lang="en-GB" sz="2800" dirty="0" smtClean="0"/>
              <a:t>Indeed</a:t>
            </a:r>
            <a:r>
              <a:rPr lang="en-GB" sz="2800" dirty="0"/>
              <a:t>, neither increased exposure to sunlight nor increased oral intake of vitamin raised blood concentrations of </a:t>
            </a:r>
            <a:r>
              <a:rPr lang="en-GB" sz="2800" dirty="0" smtClean="0"/>
              <a:t>1,25(OH)</a:t>
            </a:r>
            <a:r>
              <a:rPr lang="en-GB" b="1" dirty="0" smtClean="0">
                <a:solidFill>
                  <a:srgbClr val="FF0000"/>
                </a:solidFill>
              </a:rPr>
              <a:t>2</a:t>
            </a:r>
            <a:r>
              <a:rPr lang="en-GB" sz="2800" dirty="0" smtClean="0"/>
              <a:t>D3.</a:t>
            </a:r>
          </a:p>
          <a:p>
            <a:r>
              <a:rPr lang="en-GB" sz="2800" dirty="0">
                <a:solidFill>
                  <a:srgbClr val="FF0000"/>
                </a:solidFill>
              </a:rPr>
              <a:t>The WCRF review concluded that there is no evidence that vitamin supplements help prevent cancer,</a:t>
            </a:r>
          </a:p>
          <a:p>
            <a:endParaRPr lang="en-GB" sz="280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28336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4" y="452718"/>
            <a:ext cx="8649324" cy="776475"/>
          </a:xfrm>
          <a:solidFill>
            <a:srgbClr val="00B0F0"/>
          </a:solidFill>
        </p:spPr>
        <p:txBody>
          <a:bodyPr/>
          <a:lstStyle/>
          <a:p>
            <a:r>
              <a:rPr lang="en-GB" b="1" dirty="0"/>
              <a:t>Vitamin D</a:t>
            </a:r>
            <a:r>
              <a:rPr lang="en-GB" dirty="0"/>
              <a:t>.(</a:t>
            </a:r>
            <a:r>
              <a:rPr lang="en-GB" dirty="0" err="1"/>
              <a:t>contin</a:t>
            </a:r>
            <a:r>
              <a:rPr lang="en-GB" dirty="0"/>
              <a:t>.)</a:t>
            </a:r>
          </a:p>
        </p:txBody>
      </p:sp>
      <p:sp>
        <p:nvSpPr>
          <p:cNvPr id="3" name="Content Placeholder 2"/>
          <p:cNvSpPr>
            <a:spLocks noGrp="1"/>
          </p:cNvSpPr>
          <p:nvPr>
            <p:ph idx="1"/>
          </p:nvPr>
        </p:nvSpPr>
        <p:spPr>
          <a:xfrm>
            <a:off x="412376" y="1595718"/>
            <a:ext cx="11339913" cy="4957482"/>
          </a:xfrm>
        </p:spPr>
        <p:txBody>
          <a:bodyPr>
            <a:normAutofit fontScale="85000" lnSpcReduction="10000"/>
          </a:bodyPr>
          <a:lstStyle/>
          <a:p>
            <a:r>
              <a:rPr lang="it-IT" sz="3200" dirty="0"/>
              <a:t>IOM* values for Adequate Intake has been defined as </a:t>
            </a:r>
            <a:r>
              <a:rPr lang="it-IT" sz="3200" dirty="0">
                <a:solidFill>
                  <a:srgbClr val="FF0000"/>
                </a:solidFill>
              </a:rPr>
              <a:t>200 IU/day</a:t>
            </a:r>
            <a:r>
              <a:rPr lang="it-IT" sz="3200" dirty="0">
                <a:solidFill>
                  <a:srgbClr val="FFFF00"/>
                </a:solidFill>
              </a:rPr>
              <a:t> </a:t>
            </a:r>
            <a:r>
              <a:rPr lang="it-IT" sz="3200" dirty="0"/>
              <a:t>for ages infant to 50, </a:t>
            </a:r>
            <a:r>
              <a:rPr lang="it-IT" sz="3200" dirty="0">
                <a:solidFill>
                  <a:srgbClr val="FF0000"/>
                </a:solidFill>
              </a:rPr>
              <a:t>400 IU/day </a:t>
            </a:r>
            <a:r>
              <a:rPr lang="it-IT" sz="3200" dirty="0"/>
              <a:t>for 51-70, </a:t>
            </a:r>
            <a:r>
              <a:rPr lang="it-IT" sz="3200" dirty="0">
                <a:solidFill>
                  <a:srgbClr val="FF0000"/>
                </a:solidFill>
              </a:rPr>
              <a:t>600 IU/day </a:t>
            </a:r>
            <a:r>
              <a:rPr lang="it-IT" sz="3200" dirty="0"/>
              <a:t>over </a:t>
            </a:r>
            <a:r>
              <a:rPr lang="it-IT" sz="3200" dirty="0" smtClean="0"/>
              <a:t>70. </a:t>
            </a:r>
            <a:r>
              <a:rPr lang="en-GB" sz="3200" dirty="0" smtClean="0"/>
              <a:t>and</a:t>
            </a:r>
            <a:r>
              <a:rPr lang="en-GB" sz="3200" dirty="0"/>
              <a:t>, in the absence of exposure to sunlight, a minimum of 1000 IU vitamin D/d is required to maintain a healthy concentration of 25(OH)D in the blood. </a:t>
            </a:r>
            <a:r>
              <a:rPr lang="en-GB" sz="3200" dirty="0" smtClean="0"/>
              <a:t>Am </a:t>
            </a:r>
            <a:r>
              <a:rPr lang="en-GB" sz="3200" dirty="0"/>
              <a:t>J </a:t>
            </a:r>
            <a:r>
              <a:rPr lang="en-GB" sz="3200" dirty="0" err="1"/>
              <a:t>Clin</a:t>
            </a:r>
            <a:r>
              <a:rPr lang="en-GB" sz="3200" dirty="0"/>
              <a:t> </a:t>
            </a:r>
            <a:r>
              <a:rPr lang="en-GB" sz="3200" dirty="0" err="1"/>
              <a:t>Nutr</a:t>
            </a:r>
            <a:r>
              <a:rPr lang="en-GB" sz="3200" dirty="0"/>
              <a:t> 2004;79:362–71.</a:t>
            </a:r>
            <a:endParaRPr lang="it-IT" sz="3200" dirty="0"/>
          </a:p>
          <a:p>
            <a:r>
              <a:rPr lang="en-GB" sz="3200" dirty="0" smtClean="0"/>
              <a:t>, </a:t>
            </a:r>
            <a:r>
              <a:rPr lang="en-GB" sz="3200" dirty="0"/>
              <a:t>while a tolerable upper intake level (UL) has been set at 2000 IU/day for adults</a:t>
            </a:r>
            <a:r>
              <a:rPr lang="en-GB" sz="3200" dirty="0" smtClean="0"/>
              <a:t>.</a:t>
            </a:r>
          </a:p>
          <a:p>
            <a:r>
              <a:rPr lang="en-GB" sz="3200" dirty="0" smtClean="0"/>
              <a:t> </a:t>
            </a:r>
            <a:r>
              <a:rPr lang="en-GB" sz="3200" dirty="0"/>
              <a:t>Data from recent trials show that even these levels are insufficient to achieve protection from cancer and many other diseases, and point to an urgent need for revision of current recommendations to reduce global cancer burden worldwide</a:t>
            </a:r>
            <a:r>
              <a:rPr lang="en-GB" sz="3200" dirty="0" smtClean="0"/>
              <a:t>.</a:t>
            </a:r>
          </a:p>
          <a:p>
            <a:pPr marL="0" indent="0">
              <a:buNone/>
            </a:pPr>
            <a:r>
              <a:rPr lang="en-GB" sz="3200" dirty="0" smtClean="0"/>
              <a:t>*</a:t>
            </a:r>
            <a:r>
              <a:rPr lang="en-GB" sz="2400" dirty="0" smtClean="0"/>
              <a:t>Institute of Medicine</a:t>
            </a:r>
          </a:p>
          <a:p>
            <a:endParaRPr lang="en-GB" sz="3200" dirty="0"/>
          </a:p>
          <a:p>
            <a:endParaRPr lang="en-GB" dirty="0"/>
          </a:p>
        </p:txBody>
      </p:sp>
      <p:sp>
        <p:nvSpPr>
          <p:cNvPr id="4" name="Rectangle 2"/>
          <p:cNvSpPr txBox="1">
            <a:spLocks noChangeArrowheads="1"/>
          </p:cNvSpPr>
          <p:nvPr/>
        </p:nvSpPr>
        <p:spPr>
          <a:xfrm>
            <a:off x="412376" y="381000"/>
            <a:ext cx="11474824" cy="1143000"/>
          </a:xfrm>
          <a:prstGeom prst="rect">
            <a:avLst/>
          </a:prstGeom>
          <a:solidFill>
            <a:srgbClr val="00B0F0"/>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a:effectLst>
                  <a:outerShdw blurRad="38100" dist="38100" dir="2700000" algn="tl">
                    <a:srgbClr val="C0C0C0"/>
                  </a:outerShdw>
                </a:effectLst>
              </a:rPr>
              <a:t>Evidence-based vitamin D recommended intake</a:t>
            </a:r>
          </a:p>
        </p:txBody>
      </p:sp>
    </p:spTree>
    <p:extLst>
      <p:ext uri="{BB962C8B-B14F-4D97-AF65-F5344CB8AC3E}">
        <p14:creationId xmlns:p14="http://schemas.microsoft.com/office/powerpoint/2010/main" val="39602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3" y="215152"/>
            <a:ext cx="11662348" cy="1613647"/>
          </a:xfrm>
          <a:solidFill>
            <a:srgbClr val="00B050"/>
          </a:solidFill>
        </p:spPr>
        <p:txBody>
          <a:bodyPr>
            <a:normAutofit fontScale="90000"/>
          </a:bodyPr>
          <a:lstStyle/>
          <a:p>
            <a:pPr algn="ctr"/>
            <a:r>
              <a:rPr lang="en-GB" sz="4000" b="1" dirty="0"/>
              <a:t/>
            </a:r>
            <a:br>
              <a:rPr lang="en-GB" sz="4000" b="1" dirty="0"/>
            </a:br>
            <a:r>
              <a:rPr lang="en-GB" sz="4400" b="1" dirty="0">
                <a:solidFill>
                  <a:schemeClr val="tx1"/>
                </a:solidFill>
              </a:rPr>
              <a:t>The second expert report recommendations include:</a:t>
            </a:r>
            <a:r>
              <a:rPr lang="en-GB" sz="4400" dirty="0">
                <a:solidFill>
                  <a:schemeClr val="tx1"/>
                </a:solidFill>
              </a:rPr>
              <a:t/>
            </a:r>
            <a:br>
              <a:rPr lang="en-GB" sz="4400" dirty="0">
                <a:solidFill>
                  <a:schemeClr val="tx1"/>
                </a:solidFill>
              </a:rPr>
            </a:br>
            <a:r>
              <a:rPr lang="en-GB" sz="4400" b="1" dirty="0">
                <a:solidFill>
                  <a:schemeClr val="tx1"/>
                </a:solidFill>
              </a:rPr>
              <a:t/>
            </a:r>
            <a:br>
              <a:rPr lang="en-GB" sz="4400" b="1" dirty="0">
                <a:solidFill>
                  <a:schemeClr val="tx1"/>
                </a:solidFill>
              </a:rPr>
            </a:br>
            <a:endParaRPr lang="en-GB" sz="4400" dirty="0">
              <a:solidFill>
                <a:schemeClr val="tx1"/>
              </a:solidFill>
            </a:endParaRPr>
          </a:p>
        </p:txBody>
      </p:sp>
      <p:sp>
        <p:nvSpPr>
          <p:cNvPr id="3" name="Content Placeholder 2"/>
          <p:cNvSpPr>
            <a:spLocks noGrp="1"/>
          </p:cNvSpPr>
          <p:nvPr>
            <p:ph idx="1"/>
          </p:nvPr>
        </p:nvSpPr>
        <p:spPr>
          <a:xfrm>
            <a:off x="224853" y="1981200"/>
            <a:ext cx="11662348" cy="4495800"/>
          </a:xfrm>
        </p:spPr>
        <p:txBody>
          <a:bodyPr>
            <a:normAutofit/>
          </a:bodyPr>
          <a:lstStyle/>
          <a:p>
            <a:pPr marL="514350" indent="-514350">
              <a:buFont typeface="+mj-lt"/>
              <a:buAutoNum type="arabicPeriod"/>
            </a:pPr>
            <a:r>
              <a:rPr lang="en-GB" sz="2800" dirty="0" smtClean="0"/>
              <a:t>exercising </a:t>
            </a:r>
            <a:r>
              <a:rPr lang="en-GB" sz="2800" dirty="0"/>
              <a:t>moderately;</a:t>
            </a:r>
          </a:p>
          <a:p>
            <a:pPr marL="514350" indent="-514350">
              <a:buFont typeface="+mj-lt"/>
              <a:buAutoNum type="arabicPeriod"/>
            </a:pPr>
            <a:r>
              <a:rPr lang="en-GB" sz="2800" dirty="0"/>
              <a:t>limiting consumption of alcohol, energy-dense foods and refined carbohydrates;</a:t>
            </a:r>
          </a:p>
          <a:p>
            <a:pPr marL="514350" indent="-514350">
              <a:buFont typeface="+mj-lt"/>
              <a:buAutoNum type="arabicPeriod"/>
            </a:pPr>
            <a:r>
              <a:rPr lang="en-GB" sz="2800" dirty="0"/>
              <a:t>avoiding sugary beverages;</a:t>
            </a:r>
          </a:p>
          <a:p>
            <a:pPr marL="514350" indent="-514350">
              <a:buFont typeface="+mj-lt"/>
              <a:buAutoNum type="arabicPeriod"/>
            </a:pPr>
            <a:r>
              <a:rPr lang="en-GB" sz="2800" dirty="0"/>
              <a:t>increasing intake of vegetables and fruits to at least five portions per day;</a:t>
            </a:r>
          </a:p>
          <a:p>
            <a:pPr marL="514350" indent="-514350">
              <a:buFont typeface="+mj-lt"/>
              <a:buAutoNum type="arabicPeriod"/>
            </a:pPr>
            <a:r>
              <a:rPr lang="en-GB" sz="2800" dirty="0" smtClean="0"/>
              <a:t>maintaining a body mass index of between 21 and 23 (until now, the standard recommended range has been 18.5 to 24.5)</a:t>
            </a:r>
          </a:p>
          <a:p>
            <a:pPr marL="514350" indent="-514350">
              <a:buFont typeface="+mj-lt"/>
              <a:buAutoNum type="arabicPeriod"/>
            </a:pPr>
            <a:endParaRPr lang="en-GB" sz="2800" dirty="0"/>
          </a:p>
        </p:txBody>
      </p:sp>
    </p:spTree>
    <p:extLst>
      <p:ext uri="{BB962C8B-B14F-4D97-AF65-F5344CB8AC3E}">
        <p14:creationId xmlns:p14="http://schemas.microsoft.com/office/powerpoint/2010/main" val="7463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R75rlVVx5Q_xE3DlRLUEsnM82HhKMDeCCCg_5qHi-Czv0tR8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54" y="2209800"/>
            <a:ext cx="5476405" cy="3631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RpvfxONVi5v2QkMDiIMw7oVwDxV3ey2DTp7mhMYDllty2sioM4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360" y="2209801"/>
            <a:ext cx="5985649" cy="3591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0" y="381001"/>
            <a:ext cx="8493122" cy="1292662"/>
          </a:xfrm>
          <a:prstGeom prst="rect">
            <a:avLst/>
          </a:prstGeom>
          <a:noFill/>
        </p:spPr>
        <p:txBody>
          <a:bodyPr wrap="square">
            <a:spAutoFit/>
          </a:bodyPr>
          <a:lstStyle/>
          <a:p>
            <a:pPr algn="ctr"/>
            <a:r>
              <a:rPr lang="en-US" sz="6000" b="1" dirty="0"/>
              <a:t>Cancer Cachexia</a:t>
            </a:r>
            <a:r>
              <a:rPr lang="en-US" b="1" dirty="0"/>
              <a:t/>
            </a:r>
            <a:br>
              <a:rPr lang="en-US" b="1" dirty="0"/>
            </a:br>
            <a:endParaRPr lang="en-GB" dirty="0"/>
          </a:p>
        </p:txBody>
      </p:sp>
    </p:spTree>
    <p:extLst>
      <p:ext uri="{BB962C8B-B14F-4D97-AF65-F5344CB8AC3E}">
        <p14:creationId xmlns:p14="http://schemas.microsoft.com/office/powerpoint/2010/main" val="1011907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12" y="304800"/>
            <a:ext cx="11636189" cy="1548448"/>
          </a:xfrm>
          <a:solidFill>
            <a:srgbClr val="00B050"/>
          </a:solidFill>
        </p:spPr>
        <p:txBody>
          <a:bodyPr>
            <a:noAutofit/>
          </a:bodyPr>
          <a:lstStyle/>
          <a:p>
            <a:pPr algn="ctr"/>
            <a:r>
              <a:rPr lang="en-GB" sz="4000" b="1" dirty="0" smtClean="0">
                <a:solidFill>
                  <a:schemeClr val="tx1"/>
                </a:solidFill>
              </a:rPr>
              <a:t>The </a:t>
            </a:r>
            <a:r>
              <a:rPr lang="en-GB" sz="4000" b="1" dirty="0">
                <a:solidFill>
                  <a:schemeClr val="tx1"/>
                </a:solidFill>
              </a:rPr>
              <a:t>second expert report recommendations include:</a:t>
            </a:r>
            <a:br>
              <a:rPr lang="en-GB" sz="4000" b="1" dirty="0">
                <a:solidFill>
                  <a:schemeClr val="tx1"/>
                </a:solidFill>
              </a:rPr>
            </a:br>
            <a:endParaRPr lang="en-GB" sz="4000" b="1" dirty="0">
              <a:solidFill>
                <a:schemeClr val="tx1"/>
              </a:solidFill>
            </a:endParaRPr>
          </a:p>
        </p:txBody>
      </p:sp>
      <p:sp>
        <p:nvSpPr>
          <p:cNvPr id="3" name="Content Placeholder 2"/>
          <p:cNvSpPr>
            <a:spLocks noGrp="1"/>
          </p:cNvSpPr>
          <p:nvPr>
            <p:ph idx="1"/>
          </p:nvPr>
        </p:nvSpPr>
        <p:spPr>
          <a:xfrm>
            <a:off x="449706" y="2052918"/>
            <a:ext cx="11437494" cy="4347882"/>
          </a:xfrm>
        </p:spPr>
        <p:txBody>
          <a:bodyPr>
            <a:normAutofit lnSpcReduction="10000"/>
          </a:bodyPr>
          <a:lstStyle/>
          <a:p>
            <a:pPr marL="0" indent="0">
              <a:buNone/>
            </a:pPr>
            <a:r>
              <a:rPr lang="en-GB" sz="2800" dirty="0" smtClean="0"/>
              <a:t>6. increasing intake of whole cereals (mainly in an unprocessed form) and legumes;</a:t>
            </a:r>
          </a:p>
          <a:p>
            <a:pPr marL="0" indent="0">
              <a:buNone/>
            </a:pPr>
            <a:r>
              <a:rPr lang="en-GB" sz="2800" dirty="0"/>
              <a:t>7.consuming fast foods sparingly, if at all</a:t>
            </a:r>
            <a:r>
              <a:rPr lang="en-GB" sz="2800" dirty="0" smtClean="0"/>
              <a:t>;</a:t>
            </a:r>
          </a:p>
          <a:p>
            <a:pPr marL="0" indent="0">
              <a:buNone/>
            </a:pPr>
            <a:r>
              <a:rPr lang="en-GB" sz="2800" dirty="0" smtClean="0"/>
              <a:t>8.limiting </a:t>
            </a:r>
            <a:r>
              <a:rPr lang="en-GB" sz="2800" dirty="0"/>
              <a:t>intake of salty and sodium-processed foods to less than 5 g of salt or 2 g of sodium per day;</a:t>
            </a:r>
          </a:p>
          <a:p>
            <a:pPr marL="0" indent="0">
              <a:buNone/>
            </a:pPr>
            <a:r>
              <a:rPr lang="en-GB" sz="2800" dirty="0" smtClean="0"/>
              <a:t>9.limiting </a:t>
            </a:r>
            <a:r>
              <a:rPr lang="en-GB" sz="2800" dirty="0"/>
              <a:t>consumption of red meats and avoiding processed meats;</a:t>
            </a:r>
          </a:p>
          <a:p>
            <a:pPr marL="0" indent="0">
              <a:buNone/>
            </a:pPr>
            <a:r>
              <a:rPr lang="en-GB" sz="2800" dirty="0" smtClean="0"/>
              <a:t>10.after </a:t>
            </a:r>
            <a:r>
              <a:rPr lang="en-GB" sz="2800" dirty="0"/>
              <a:t>treatment, cancer survivors should follow these recommendations for cancer prevention.</a:t>
            </a:r>
          </a:p>
          <a:p>
            <a:pPr marL="514350" indent="-514350">
              <a:buFont typeface="+mj-lt"/>
              <a:buAutoNum type="arabicPeriod"/>
            </a:pPr>
            <a:endParaRPr lang="en-GB" dirty="0"/>
          </a:p>
        </p:txBody>
      </p:sp>
    </p:spTree>
    <p:extLst>
      <p:ext uri="{BB962C8B-B14F-4D97-AF65-F5344CB8AC3E}">
        <p14:creationId xmlns:p14="http://schemas.microsoft.com/office/powerpoint/2010/main" val="251693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48235" y="304800"/>
            <a:ext cx="11403106" cy="981076"/>
          </a:xfrm>
        </p:spPr>
        <p:txBody>
          <a:bodyPr>
            <a:normAutofit/>
          </a:bodyPr>
          <a:lstStyle/>
          <a:p>
            <a:pPr algn="l" eaLnBrk="1" hangingPunct="1">
              <a:defRPr/>
            </a:pPr>
            <a:r>
              <a:rPr lang="en-GB" b="1" dirty="0" smtClean="0">
                <a:effectLst>
                  <a:outerShdw blurRad="38100" dist="38100" dir="2700000" algn="tl">
                    <a:srgbClr val="C0C0C0"/>
                  </a:outerShdw>
                </a:effectLst>
              </a:rPr>
              <a:t> WCRF</a:t>
            </a:r>
            <a:r>
              <a:rPr lang="en-GB" sz="1400" b="1" dirty="0">
                <a:effectLst>
                  <a:outerShdw blurRad="38100" dist="38100" dir="2700000" algn="tl">
                    <a:srgbClr val="C0C0C0"/>
                  </a:outerShdw>
                </a:effectLst>
              </a:rPr>
              <a:t>(World Cancer Research Fund)</a:t>
            </a:r>
            <a:r>
              <a:rPr lang="en-GB" b="1" dirty="0" smtClean="0">
                <a:effectLst>
                  <a:outerShdw blurRad="38100" dist="38100" dir="2700000" algn="tl">
                    <a:srgbClr val="C0C0C0"/>
                  </a:outerShdw>
                </a:effectLst>
              </a:rPr>
              <a:t> recommendations</a:t>
            </a:r>
          </a:p>
        </p:txBody>
      </p:sp>
      <p:sp>
        <p:nvSpPr>
          <p:cNvPr id="150531" name="Text Box 3"/>
          <p:cNvSpPr txBox="1">
            <a:spLocks noChangeArrowheads="1"/>
          </p:cNvSpPr>
          <p:nvPr/>
        </p:nvSpPr>
        <p:spPr bwMode="auto">
          <a:xfrm>
            <a:off x="1828800" y="6156326"/>
            <a:ext cx="883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spcBef>
                <a:spcPct val="50000"/>
              </a:spcBef>
            </a:pPr>
            <a:r>
              <a:rPr lang="en-GB" sz="2000" b="1"/>
              <a:t>WCRF/AICR. Food, Nutrition, Physical Activity and the Prevention of Cancer: a Global Perspective, AICR, Washington DC 2007</a:t>
            </a:r>
          </a:p>
        </p:txBody>
      </p:sp>
      <p:pic>
        <p:nvPicPr>
          <p:cNvPr id="150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0" y="1447800"/>
            <a:ext cx="3677562" cy="120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183" y="1496802"/>
            <a:ext cx="3239725" cy="127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425" y="1490010"/>
            <a:ext cx="3060119" cy="136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0" y="2743200"/>
            <a:ext cx="3677562" cy="111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5016" y="2819400"/>
            <a:ext cx="3199892" cy="103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4425" y="2857537"/>
            <a:ext cx="3060119" cy="148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530" y="3956050"/>
            <a:ext cx="3677561"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5015" y="3750554"/>
            <a:ext cx="3199893" cy="119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530" y="4950146"/>
            <a:ext cx="3677561" cy="124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1"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6621" y="4785286"/>
            <a:ext cx="3036848" cy="124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0" name="Oval 14"/>
          <p:cNvSpPr>
            <a:spLocks noChangeArrowheads="1"/>
          </p:cNvSpPr>
          <p:nvPr/>
        </p:nvSpPr>
        <p:spPr bwMode="auto">
          <a:xfrm>
            <a:off x="9161929" y="4338918"/>
            <a:ext cx="2384611" cy="1817408"/>
          </a:xfrm>
          <a:prstGeom prst="ellipse">
            <a:avLst/>
          </a:prstGeom>
          <a:solidFill>
            <a:srgbClr val="FFFF99"/>
          </a:solidFill>
          <a:ln w="9525">
            <a:solidFill>
              <a:srgbClr val="008000"/>
            </a:solidFill>
            <a:round/>
            <a:headEnd/>
            <a:tailEnd/>
          </a:ln>
        </p:spPr>
        <p:txBody>
          <a:bodyPr wrap="none" anchor="ctr"/>
          <a:lstStyle/>
          <a:p>
            <a:pPr algn="ctr"/>
            <a:r>
              <a:rPr lang="en-GB" sz="1600" b="1" dirty="0"/>
              <a:t>Further </a:t>
            </a:r>
          </a:p>
          <a:p>
            <a:pPr algn="ctr"/>
            <a:r>
              <a:rPr lang="en-GB" sz="1600" b="1" dirty="0"/>
              <a:t>Implementation </a:t>
            </a:r>
          </a:p>
          <a:p>
            <a:pPr algn="ctr"/>
            <a:r>
              <a:rPr lang="en-GB" sz="1600" b="1" dirty="0"/>
              <a:t>With </a:t>
            </a:r>
          </a:p>
          <a:p>
            <a:pPr algn="ctr"/>
            <a:r>
              <a:rPr lang="en-GB" sz="1600" b="1" i="1" dirty="0"/>
              <a:t>Normalized </a:t>
            </a:r>
          </a:p>
          <a:p>
            <a:pPr algn="ctr"/>
            <a:r>
              <a:rPr lang="en-GB" sz="1600" b="1" dirty="0"/>
              <a:t>Vitamin D status?</a:t>
            </a:r>
            <a:endParaRPr lang="it-IT" sz="1600" b="1" dirty="0"/>
          </a:p>
        </p:txBody>
      </p:sp>
    </p:spTree>
    <p:extLst>
      <p:ext uri="{BB962C8B-B14F-4D97-AF65-F5344CB8AC3E}">
        <p14:creationId xmlns:p14="http://schemas.microsoft.com/office/powerpoint/2010/main" val="65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5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5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5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05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05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05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05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pPr algn="ctr"/>
            <a:r>
              <a:rPr lang="en-US" sz="6000" dirty="0">
                <a:solidFill>
                  <a:srgbClr val="002060"/>
                </a:solidFill>
              </a:rPr>
              <a:t>Reference</a:t>
            </a:r>
            <a:endParaRPr lang="en-GB" sz="6000" dirty="0">
              <a:solidFill>
                <a:srgbClr val="002060"/>
              </a:solidFill>
            </a:endParaRPr>
          </a:p>
        </p:txBody>
      </p:sp>
      <p:sp>
        <p:nvSpPr>
          <p:cNvPr id="3" name="Content Placeholder 2"/>
          <p:cNvSpPr>
            <a:spLocks noGrp="1"/>
          </p:cNvSpPr>
          <p:nvPr>
            <p:ph idx="1"/>
          </p:nvPr>
        </p:nvSpPr>
        <p:spPr>
          <a:xfrm>
            <a:off x="839449" y="2052918"/>
            <a:ext cx="9488773" cy="4195481"/>
          </a:xfrm>
        </p:spPr>
        <p:txBody>
          <a:bodyPr>
            <a:normAutofit/>
          </a:bodyPr>
          <a:lstStyle/>
          <a:p>
            <a:r>
              <a:rPr lang="en-GB" sz="3600" dirty="0"/>
              <a:t>WCRF, World Cancer Research Fund /AICR, American Institute for Cancer Research. Food, Nutrition, Physical Activity, and the Prevention of Cancer: a Global Perspective. 2007 http://www.dietandcancerreport.org/.</a:t>
            </a:r>
          </a:p>
          <a:p>
            <a:endParaRPr lang="en-GB" sz="3600" dirty="0"/>
          </a:p>
        </p:txBody>
      </p:sp>
    </p:spTree>
    <p:extLst>
      <p:ext uri="{BB962C8B-B14F-4D97-AF65-F5344CB8AC3E}">
        <p14:creationId xmlns:p14="http://schemas.microsoft.com/office/powerpoint/2010/main" val="1406651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2015â2020 Dietary Guidelines for Americ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616" y="642594"/>
            <a:ext cx="8088669" cy="539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411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53" y="340660"/>
            <a:ext cx="11062447" cy="1219200"/>
          </a:xfrm>
          <a:solidFill>
            <a:srgbClr val="00B050"/>
          </a:solidFill>
        </p:spPr>
        <p:txBody>
          <a:bodyPr>
            <a:normAutofit/>
          </a:bodyPr>
          <a:lstStyle/>
          <a:p>
            <a:pPr algn="ctr"/>
            <a:r>
              <a:rPr lang="en-GB" sz="3600" dirty="0"/>
              <a:t> </a:t>
            </a:r>
            <a:r>
              <a:rPr lang="en-GB" sz="3600" b="1" dirty="0"/>
              <a:t>a Healthy Mediterranean-Style Eating Pattern and a Healthy Vegetarian Eating Pattern</a:t>
            </a:r>
            <a:endParaRPr lang="en-US" sz="3600" b="1" dirty="0"/>
          </a:p>
        </p:txBody>
      </p:sp>
      <p:sp>
        <p:nvSpPr>
          <p:cNvPr id="3" name="Content Placeholder 2"/>
          <p:cNvSpPr>
            <a:spLocks noGrp="1"/>
          </p:cNvSpPr>
          <p:nvPr>
            <p:ph idx="1"/>
          </p:nvPr>
        </p:nvSpPr>
        <p:spPr>
          <a:xfrm>
            <a:off x="519953" y="1703295"/>
            <a:ext cx="11062447" cy="4733364"/>
          </a:xfrm>
        </p:spPr>
        <p:txBody>
          <a:bodyPr>
            <a:normAutofit lnSpcReduction="10000"/>
          </a:bodyPr>
          <a:lstStyle/>
          <a:p>
            <a:r>
              <a:rPr lang="en-GB" sz="2800" dirty="0" smtClean="0"/>
              <a:t>the </a:t>
            </a:r>
            <a:r>
              <a:rPr lang="en-GB" sz="2800" dirty="0"/>
              <a:t>Healthy </a:t>
            </a:r>
            <a:r>
              <a:rPr lang="en-GB" sz="2800" dirty="0" smtClean="0"/>
              <a:t>Mediterranean Style </a:t>
            </a:r>
            <a:r>
              <a:rPr lang="en-GB" sz="2800" dirty="0"/>
              <a:t>Eating Pattern and the Healthy Vegetarian Eating Pattern. Both of these patterns align with the Guidelines</a:t>
            </a:r>
            <a:r>
              <a:rPr lang="en-GB" sz="2800" dirty="0" smtClean="0"/>
              <a:t>.</a:t>
            </a:r>
          </a:p>
          <a:p>
            <a:r>
              <a:rPr lang="en-GB" sz="2800" dirty="0"/>
              <a:t>the Healthy Vegetarian Eating Pattern includes more legumes (beans and peas), soy products, nuts and seeds, and whole grains. It contains no meats, poultry, or seafood, and is identical to the Healthy U.S </a:t>
            </a:r>
            <a:endParaRPr lang="en-GB" sz="2800" dirty="0" smtClean="0"/>
          </a:p>
          <a:p>
            <a:r>
              <a:rPr lang="en-GB" sz="2800" dirty="0"/>
              <a:t> but is somewhat higher in calcium and dietary </a:t>
            </a:r>
            <a:r>
              <a:rPr lang="en-GB" sz="2800" dirty="0" err="1"/>
              <a:t>fiber</a:t>
            </a:r>
            <a:r>
              <a:rPr lang="en-GB" sz="2800" dirty="0"/>
              <a:t> and lower in vitamin D, due to differences in the foods included in the protein foods group, specifically more tofu and beans and no seafood</a:t>
            </a:r>
            <a:endParaRPr lang="en-US" sz="2800" dirty="0"/>
          </a:p>
        </p:txBody>
      </p:sp>
    </p:spTree>
    <p:extLst>
      <p:ext uri="{BB962C8B-B14F-4D97-AF65-F5344CB8AC3E}">
        <p14:creationId xmlns:p14="http://schemas.microsoft.com/office/powerpoint/2010/main" val="334536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3" y="268941"/>
            <a:ext cx="11638245" cy="1745253"/>
          </a:xfrm>
          <a:solidFill>
            <a:schemeClr val="accent2">
              <a:lumMod val="60000"/>
              <a:lumOff val="40000"/>
            </a:schemeClr>
          </a:solidFill>
        </p:spPr>
        <p:txBody>
          <a:bodyPr/>
          <a:lstStyle/>
          <a:p>
            <a:pPr algn="ctr"/>
            <a:r>
              <a:rPr lang="en-GB" b="1" dirty="0">
                <a:solidFill>
                  <a:schemeClr val="tx1"/>
                </a:solidFill>
              </a:rPr>
              <a:t>Conclusions</a:t>
            </a:r>
            <a:endParaRPr lang="en-GB" dirty="0">
              <a:solidFill>
                <a:schemeClr val="tx1"/>
              </a:solidFill>
            </a:endParaRPr>
          </a:p>
        </p:txBody>
      </p:sp>
      <p:sp>
        <p:nvSpPr>
          <p:cNvPr id="3" name="Content Placeholder 2"/>
          <p:cNvSpPr>
            <a:spLocks noGrp="1"/>
          </p:cNvSpPr>
          <p:nvPr>
            <p:ph idx="1"/>
          </p:nvPr>
        </p:nvSpPr>
        <p:spPr>
          <a:xfrm>
            <a:off x="284813" y="2052918"/>
            <a:ext cx="10418163" cy="4195481"/>
          </a:xfrm>
        </p:spPr>
        <p:txBody>
          <a:bodyPr>
            <a:noAutofit/>
          </a:bodyPr>
          <a:lstStyle/>
          <a:p>
            <a:r>
              <a:rPr lang="en-GB" sz="2800" dirty="0"/>
              <a:t>Cancer is a preventable disease;</a:t>
            </a:r>
          </a:p>
          <a:p>
            <a:r>
              <a:rPr lang="en-GB" sz="2800" dirty="0"/>
              <a:t>Environmental factors play a prominent role in increasing cancer risk;</a:t>
            </a:r>
          </a:p>
          <a:p>
            <a:r>
              <a:rPr lang="en-GB" sz="2800" dirty="0"/>
              <a:t>Diet, physical activity and maintenance of a healthy weight can prevent 40% of all </a:t>
            </a:r>
            <a:r>
              <a:rPr lang="en-GB" sz="2800" dirty="0" smtClean="0"/>
              <a:t>cancers</a:t>
            </a:r>
          </a:p>
          <a:p>
            <a:r>
              <a:rPr lang="en-GB" sz="2800" dirty="0"/>
              <a:t>Fruit, vegetables, and fibre have a protective effect, whereas high-temperature cooked red meat and processed meat increase the risk of developing </a:t>
            </a:r>
            <a:r>
              <a:rPr lang="en-GB" sz="2800" dirty="0" smtClean="0"/>
              <a:t>cancer.</a:t>
            </a:r>
            <a:endParaRPr lang="en-GB" sz="2800" dirty="0"/>
          </a:p>
        </p:txBody>
      </p:sp>
    </p:spTree>
    <p:extLst>
      <p:ext uri="{BB962C8B-B14F-4D97-AF65-F5344CB8AC3E}">
        <p14:creationId xmlns:p14="http://schemas.microsoft.com/office/powerpoint/2010/main" val="366982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3" y="215153"/>
            <a:ext cx="11672047" cy="1799041"/>
          </a:xfrm>
          <a:solidFill>
            <a:schemeClr val="accent2">
              <a:lumMod val="60000"/>
              <a:lumOff val="40000"/>
            </a:schemeClr>
          </a:solidFill>
        </p:spPr>
        <p:txBody>
          <a:bodyPr/>
          <a:lstStyle/>
          <a:p>
            <a:pPr algn="ctr"/>
            <a:r>
              <a:rPr lang="en-GB" b="1" dirty="0">
                <a:solidFill>
                  <a:schemeClr val="tx1"/>
                </a:solidFill>
              </a:rPr>
              <a:t>Conclusions</a:t>
            </a:r>
            <a:endParaRPr lang="en-GB" dirty="0">
              <a:solidFill>
                <a:schemeClr val="tx1"/>
              </a:solidFill>
            </a:endParaRPr>
          </a:p>
        </p:txBody>
      </p:sp>
      <p:sp>
        <p:nvSpPr>
          <p:cNvPr id="3" name="Content Placeholder 2"/>
          <p:cNvSpPr>
            <a:spLocks noGrp="1"/>
          </p:cNvSpPr>
          <p:nvPr>
            <p:ph idx="1"/>
          </p:nvPr>
        </p:nvSpPr>
        <p:spPr/>
        <p:txBody>
          <a:bodyPr>
            <a:normAutofit/>
          </a:bodyPr>
          <a:lstStyle/>
          <a:p>
            <a:r>
              <a:rPr lang="en-GB" sz="2800" dirty="0"/>
              <a:t>While there is no evidence that intake of non-physiologic doses of vitamin supplements would prevent an array of conditions attributable to oxidative stress, correction of vitamin D deficiency is seemingly playing a major role in reducing incidence and mortality from a host of chronic conditions, including </a:t>
            </a:r>
            <a:r>
              <a:rPr lang="en-GB" sz="2800" dirty="0" smtClean="0"/>
              <a:t>cancer.</a:t>
            </a:r>
            <a:endParaRPr lang="en-GB" sz="2800" dirty="0"/>
          </a:p>
        </p:txBody>
      </p:sp>
    </p:spTree>
    <p:extLst>
      <p:ext uri="{BB962C8B-B14F-4D97-AF65-F5344CB8AC3E}">
        <p14:creationId xmlns:p14="http://schemas.microsoft.com/office/powerpoint/2010/main" val="291424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799" y="105175"/>
            <a:ext cx="9422259" cy="6582495"/>
          </a:xfrm>
        </p:spPr>
      </p:pic>
    </p:spTree>
    <p:extLst>
      <p:ext uri="{BB962C8B-B14F-4D97-AF65-F5344CB8AC3E}">
        <p14:creationId xmlns:p14="http://schemas.microsoft.com/office/powerpoint/2010/main" val="994588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1" y="251012"/>
            <a:ext cx="11618258" cy="1775012"/>
          </a:xfrm>
          <a:solidFill>
            <a:schemeClr val="accent2">
              <a:lumMod val="60000"/>
              <a:lumOff val="40000"/>
            </a:schemeClr>
          </a:solidFill>
        </p:spPr>
        <p:txBody>
          <a:bodyPr/>
          <a:lstStyle/>
          <a:p>
            <a:pPr algn="ctr"/>
            <a:r>
              <a:rPr lang="en-GB" b="1" dirty="0" smtClean="0">
                <a:solidFill>
                  <a:schemeClr val="tx1"/>
                </a:solidFill>
              </a:rPr>
              <a:t>The “war </a:t>
            </a:r>
            <a:r>
              <a:rPr lang="en-GB" b="1" dirty="0">
                <a:solidFill>
                  <a:schemeClr val="tx1"/>
                </a:solidFill>
              </a:rPr>
              <a:t>on </a:t>
            </a:r>
            <a:r>
              <a:rPr lang="en-GB" b="1" dirty="0" smtClean="0">
                <a:solidFill>
                  <a:schemeClr val="tx1"/>
                </a:solidFill>
              </a:rPr>
              <a:t>cancer”</a:t>
            </a:r>
            <a:endParaRPr lang="en-GB" b="1" dirty="0">
              <a:solidFill>
                <a:schemeClr val="tx1"/>
              </a:solidFill>
            </a:endParaRPr>
          </a:p>
        </p:txBody>
      </p:sp>
      <p:sp>
        <p:nvSpPr>
          <p:cNvPr id="3" name="Content Placeholder 2"/>
          <p:cNvSpPr>
            <a:spLocks noGrp="1"/>
          </p:cNvSpPr>
          <p:nvPr>
            <p:ph idx="1"/>
          </p:nvPr>
        </p:nvSpPr>
        <p:spPr>
          <a:xfrm>
            <a:off x="509812" y="2026024"/>
            <a:ext cx="11152681" cy="4407255"/>
          </a:xfrm>
        </p:spPr>
        <p:txBody>
          <a:bodyPr>
            <a:normAutofit/>
          </a:bodyPr>
          <a:lstStyle/>
          <a:p>
            <a:r>
              <a:rPr lang="en-GB" sz="3200" dirty="0" smtClean="0"/>
              <a:t> </a:t>
            </a:r>
            <a:r>
              <a:rPr lang="en-GB" sz="3200" dirty="0"/>
              <a:t>we are facing a global cancer </a:t>
            </a:r>
            <a:r>
              <a:rPr lang="en-GB" sz="3200" dirty="0" smtClean="0"/>
              <a:t>epidemic</a:t>
            </a:r>
          </a:p>
          <a:p>
            <a:r>
              <a:rPr lang="en-GB" sz="3200" dirty="0" smtClean="0"/>
              <a:t>Between </a:t>
            </a:r>
            <a:r>
              <a:rPr lang="en-GB" sz="3200" dirty="0"/>
              <a:t>1975 and 2000 cancer cases doubled, they will double again between 2000 and 2020 and nearly triple by 2030</a:t>
            </a:r>
            <a:r>
              <a:rPr lang="en-GB" sz="3200" dirty="0" smtClean="0"/>
              <a:t>.(13-17 million deaths will occur from neoplastic diseases)</a:t>
            </a:r>
          </a:p>
          <a:p>
            <a:pPr algn="ctr"/>
            <a:r>
              <a:rPr lang="en-GB" sz="3200" cap="all" dirty="0">
                <a:solidFill>
                  <a:srgbClr val="FF0000"/>
                </a:solidFill>
              </a:rPr>
              <a:t>A </a:t>
            </a:r>
            <a:r>
              <a:rPr lang="en-GB" sz="3200" b="1" cap="all" dirty="0">
                <a:solidFill>
                  <a:srgbClr val="FF0000"/>
                </a:solidFill>
              </a:rPr>
              <a:t>GLOBAL PROBLEM</a:t>
            </a:r>
          </a:p>
          <a:p>
            <a:r>
              <a:rPr lang="en-GB" sz="3200" b="1" dirty="0">
                <a:latin typeface="Arial Black" panose="020B0A04020102020204" pitchFamily="34" charset="0"/>
                <a:hlinkClick r:id="rId2"/>
              </a:rPr>
              <a:t>Cancer is increasing in less developed </a:t>
            </a:r>
            <a:r>
              <a:rPr lang="en-GB" sz="3200" b="1" dirty="0" smtClean="0">
                <a:latin typeface="Arial Black" panose="020B0A04020102020204" pitchFamily="34" charset="0"/>
                <a:hlinkClick r:id="rId2"/>
              </a:rPr>
              <a:t>countries</a:t>
            </a:r>
            <a:endParaRPr lang="en-GB" sz="3200" b="1" dirty="0">
              <a:latin typeface="Arial Black" panose="020B0A04020102020204" pitchFamily="34" charset="0"/>
            </a:endParaRPr>
          </a:p>
          <a:p>
            <a:endParaRPr lang="en-GB" sz="3200" dirty="0" smtClean="0"/>
          </a:p>
          <a:p>
            <a:pPr marL="0" indent="0">
              <a:buNone/>
            </a:pPr>
            <a:endParaRPr lang="en-GB" sz="3200" dirty="0"/>
          </a:p>
        </p:txBody>
      </p:sp>
    </p:spTree>
    <p:extLst>
      <p:ext uri="{BB962C8B-B14F-4D97-AF65-F5344CB8AC3E}">
        <p14:creationId xmlns:p14="http://schemas.microsoft.com/office/powerpoint/2010/main" val="293573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646111" y="2052918"/>
            <a:ext cx="10496809" cy="4195481"/>
          </a:xfrm>
        </p:spPr>
        <p:txBody>
          <a:bodyPr>
            <a:normAutofit/>
          </a:bodyPr>
          <a:lstStyle/>
          <a:p>
            <a:r>
              <a:rPr lang="en-GB" sz="3600" dirty="0"/>
              <a:t>it is imperative to consistently redirect public health policies, government programs and research funding </a:t>
            </a:r>
            <a:r>
              <a:rPr lang="en-GB" sz="3600" dirty="0">
                <a:solidFill>
                  <a:srgbClr val="FF0000"/>
                </a:solidFill>
              </a:rPr>
              <a:t>from cancer treatment </a:t>
            </a:r>
            <a:r>
              <a:rPr lang="en-GB" sz="3600" dirty="0" smtClean="0">
                <a:solidFill>
                  <a:srgbClr val="FF0000"/>
                </a:solidFill>
              </a:rPr>
              <a:t>and early </a:t>
            </a:r>
            <a:r>
              <a:rPr lang="en-GB" sz="3600" dirty="0">
                <a:solidFill>
                  <a:srgbClr val="FF0000"/>
                </a:solidFill>
              </a:rPr>
              <a:t>diagnosis to </a:t>
            </a:r>
            <a:r>
              <a:rPr lang="en-GB" sz="3600" b="1" dirty="0">
                <a:solidFill>
                  <a:schemeClr val="accent2"/>
                </a:solidFill>
              </a:rPr>
              <a:t>primary cancer prevention </a:t>
            </a:r>
            <a:r>
              <a:rPr lang="en-GB" sz="3600" dirty="0">
                <a:solidFill>
                  <a:srgbClr val="FF0000"/>
                </a:solidFill>
              </a:rPr>
              <a:t>if we want to significantly reduce these growing </a:t>
            </a:r>
            <a:r>
              <a:rPr lang="en-GB" sz="3600" dirty="0" smtClean="0">
                <a:solidFill>
                  <a:srgbClr val="FF0000"/>
                </a:solidFill>
              </a:rPr>
              <a:t>trends.</a:t>
            </a:r>
            <a:endParaRPr lang="en-US" sz="3600" dirty="0">
              <a:solidFill>
                <a:srgbClr val="FF0000"/>
              </a:solidFill>
            </a:endParaRPr>
          </a:p>
        </p:txBody>
      </p:sp>
    </p:spTree>
    <p:extLst>
      <p:ext uri="{BB962C8B-B14F-4D97-AF65-F5344CB8AC3E}">
        <p14:creationId xmlns:p14="http://schemas.microsoft.com/office/powerpoint/2010/main" val="3253514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sp>
        <p:nvSpPr>
          <p:cNvPr id="7171" name="Content Placeholder 2"/>
          <p:cNvSpPr>
            <a:spLocks noGrp="1"/>
          </p:cNvSpPr>
          <p:nvPr>
            <p:ph idx="1"/>
          </p:nvPr>
        </p:nvSpPr>
        <p:spPr/>
        <p:txBody>
          <a:bodyPr/>
          <a:lstStyle/>
          <a:p>
            <a:endParaRPr lang="en-US" altLang="en-US" smtClean="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227" y="1"/>
            <a:ext cx="923790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7828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http://t0.gstatic.com/images?q=tbn:ANd9GcTrrNHWqL43GDNGLqgUy7B8I3Y-quCK5MST2rti8or6AQFlPdhP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26784"/>
            <a:ext cx="6629400" cy="590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3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2052" name="Picture 4" descr="http://t2.gstatic.com/images?q=tbn:ANd9GcQsV5iZhciCm_onI3HZQpCRdWIUzkxTyYdrQsNHYhDdAx2yG_Od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44197"/>
            <a:ext cx="8229600" cy="547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507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Mother And Daughter Harvesting Vegetables On Allo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897" y="-928047"/>
            <a:ext cx="15812746" cy="1232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lti-generation family walking through w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476" y="0"/>
            <a:ext cx="6294401" cy="232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306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endParaRPr lang="en-US" dirty="0" smtClean="0"/>
          </a:p>
        </p:txBody>
      </p:sp>
      <p:pic>
        <p:nvPicPr>
          <p:cNvPr id="1280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8941" y="-1"/>
            <a:ext cx="12460941" cy="7028329"/>
          </a:xfrm>
        </p:spPr>
      </p:pic>
    </p:spTree>
    <p:extLst>
      <p:ext uri="{BB962C8B-B14F-4D97-AF65-F5344CB8AC3E}">
        <p14:creationId xmlns:p14="http://schemas.microsoft.com/office/powerpoint/2010/main" val="221392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600825" y="1339851"/>
            <a:ext cx="38877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itchFamily="18" charset="-120"/>
              </a:defRPr>
            </a:lvl1pPr>
            <a:lvl2pPr marL="742950" indent="-285750" eaLnBrk="0" hangingPunct="0">
              <a:defRPr kumimoji="1" sz="2400">
                <a:solidFill>
                  <a:schemeClr val="tx1"/>
                </a:solidFill>
                <a:latin typeface="Times New Roman" panose="02020603050405020304" pitchFamily="18" charset="0"/>
                <a:ea typeface="新細明體" pitchFamily="18" charset="-120"/>
              </a:defRPr>
            </a:lvl2pPr>
            <a:lvl3pPr marL="1143000" indent="-228600" eaLnBrk="0" hangingPunct="0">
              <a:defRPr kumimoji="1" sz="2400">
                <a:solidFill>
                  <a:schemeClr val="tx1"/>
                </a:solidFill>
                <a:latin typeface="Times New Roman" panose="02020603050405020304" pitchFamily="18" charset="0"/>
                <a:ea typeface="新細明體" pitchFamily="18" charset="-120"/>
              </a:defRPr>
            </a:lvl3pPr>
            <a:lvl4pPr marL="1600200" indent="-228600" eaLnBrk="0" hangingPunct="0">
              <a:defRPr kumimoji="1" sz="2400">
                <a:solidFill>
                  <a:schemeClr val="tx1"/>
                </a:solidFill>
                <a:latin typeface="Times New Roman" panose="02020603050405020304" pitchFamily="18" charset="0"/>
                <a:ea typeface="新細明體" pitchFamily="18" charset="-120"/>
              </a:defRPr>
            </a:lvl4pPr>
            <a:lvl5pPr marL="2057400" indent="-228600" eaLnBrk="0" hangingPunct="0">
              <a:defRPr kumimoji="1" sz="24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9pPr>
          </a:lstStyle>
          <a:p>
            <a:pPr algn="ctr" eaLnBrk="1" hangingPunct="1"/>
            <a:r>
              <a:rPr lang="en-US" altLang="en-US" sz="2800" i="1">
                <a:latin typeface="Arial Black" panose="020B0A04020102020204" pitchFamily="34" charset="0"/>
              </a:rPr>
              <a:t>yet …</a:t>
            </a:r>
          </a:p>
        </p:txBody>
      </p:sp>
      <p:sp>
        <p:nvSpPr>
          <p:cNvPr id="13317" name="Rectangle 5"/>
          <p:cNvSpPr>
            <a:spLocks noChangeArrowheads="1"/>
          </p:cNvSpPr>
          <p:nvPr/>
        </p:nvSpPr>
        <p:spPr bwMode="auto">
          <a:xfrm>
            <a:off x="-233082" y="14289"/>
            <a:ext cx="12425082" cy="7175405"/>
          </a:xfrm>
          <a:prstGeom prst="rect">
            <a:avLst/>
          </a:prstGeom>
          <a:solidFill>
            <a:srgbClr val="DFEAF5"/>
          </a:solidFill>
          <a:ln w="38100">
            <a:solidFill>
              <a:schemeClr val="tx1"/>
            </a:solidFill>
            <a:miter lim="800000"/>
            <a:headEnd/>
            <a:tailEnd/>
          </a:ln>
          <a:effectLst/>
        </p:spPr>
        <p:txBody>
          <a:bodyPr wrap="none" anchor="ctr"/>
          <a:lstStyle/>
          <a:p>
            <a:pPr algn="ctr">
              <a:defRPr/>
            </a:pPr>
            <a:r>
              <a:rPr lang="pt-PT" b="1" dirty="0">
                <a:solidFill>
                  <a:srgbClr val="003366"/>
                </a:solidFill>
                <a:effectLst>
                  <a:outerShdw blurRad="38100" dist="38100" dir="2700000" algn="tl">
                    <a:srgbClr val="000000"/>
                  </a:outerShdw>
                </a:effectLst>
                <a:latin typeface="Tahoma" pitchFamily="34" charset="0"/>
              </a:rPr>
              <a:t>anorexia and/or other symptoms </a:t>
            </a:r>
            <a:r>
              <a:rPr lang="pt-PT" b="1" u="sng" dirty="0">
                <a:solidFill>
                  <a:srgbClr val="003366"/>
                </a:solidFill>
                <a:effectLst>
                  <a:outerShdw blurRad="38100" dist="38100" dir="2700000" algn="tl">
                    <a:srgbClr val="000000"/>
                  </a:outerShdw>
                </a:effectLst>
                <a:latin typeface="Tahoma" pitchFamily="34" charset="0"/>
              </a:rPr>
              <a:t>alone</a:t>
            </a:r>
            <a:r>
              <a:rPr lang="pt-PT" b="1" dirty="0">
                <a:solidFill>
                  <a:srgbClr val="003366"/>
                </a:solidFill>
                <a:effectLst>
                  <a:outerShdw blurRad="38100" dist="38100" dir="2700000" algn="tl">
                    <a:srgbClr val="000000"/>
                  </a:outerShdw>
                </a:effectLst>
                <a:latin typeface="Tahoma" pitchFamily="34" charset="0"/>
              </a:rPr>
              <a:t> </a:t>
            </a:r>
          </a:p>
          <a:p>
            <a:pPr algn="ctr">
              <a:defRPr/>
            </a:pPr>
            <a:r>
              <a:rPr lang="pt-PT" b="1" dirty="0">
                <a:solidFill>
                  <a:srgbClr val="003366"/>
                </a:solidFill>
                <a:effectLst>
                  <a:outerShdw blurRad="38100" dist="38100" dir="2700000" algn="tl">
                    <a:srgbClr val="000000"/>
                  </a:outerShdw>
                </a:effectLst>
                <a:latin typeface="Tahoma" pitchFamily="34" charset="0"/>
              </a:rPr>
              <a:t>do not explain </a:t>
            </a:r>
            <a:r>
              <a:rPr lang="pt-PT" b="1" u="sng" dirty="0">
                <a:solidFill>
                  <a:srgbClr val="003366"/>
                </a:solidFill>
                <a:effectLst>
                  <a:outerShdw blurRad="38100" dist="38100" dir="2700000" algn="tl">
                    <a:srgbClr val="000000"/>
                  </a:outerShdw>
                </a:effectLst>
                <a:latin typeface="Tahoma" pitchFamily="34" charset="0"/>
              </a:rPr>
              <a:t>body-composition changes</a:t>
            </a:r>
            <a:r>
              <a:rPr lang="pt-PT" b="1" dirty="0">
                <a:solidFill>
                  <a:srgbClr val="003366"/>
                </a:solidFill>
                <a:effectLst>
                  <a:outerShdw blurRad="38100" dist="38100" dir="2700000" algn="tl">
                    <a:srgbClr val="000000"/>
                  </a:outerShdw>
                </a:effectLst>
                <a:latin typeface="Tahoma" pitchFamily="34" charset="0"/>
              </a:rPr>
              <a:t> </a:t>
            </a:r>
          </a:p>
          <a:p>
            <a:pPr algn="ctr">
              <a:defRPr/>
            </a:pPr>
            <a:r>
              <a:rPr lang="pt-PT" b="1" dirty="0">
                <a:solidFill>
                  <a:srgbClr val="003366"/>
                </a:solidFill>
                <a:effectLst>
                  <a:outerShdw blurRad="38100" dist="38100" dir="2700000" algn="tl">
                    <a:srgbClr val="000000"/>
                  </a:outerShdw>
                </a:effectLst>
                <a:latin typeface="Tahoma" pitchFamily="34" charset="0"/>
              </a:rPr>
              <a:t>of </a:t>
            </a:r>
            <a:r>
              <a:rPr lang="pt-PT" b="1" u="sng" dirty="0">
                <a:solidFill>
                  <a:srgbClr val="003366"/>
                </a:solidFill>
                <a:effectLst>
                  <a:outerShdw blurRad="38100" dist="38100" dir="2700000" algn="tl">
                    <a:srgbClr val="000000"/>
                  </a:outerShdw>
                </a:effectLst>
                <a:latin typeface="Tahoma" pitchFamily="34" charset="0"/>
              </a:rPr>
              <a:t>cachexia</a:t>
            </a:r>
          </a:p>
          <a:p>
            <a:pPr algn="ctr">
              <a:defRPr/>
            </a:pPr>
            <a:endParaRPr lang="pt-PT" b="1" u="sng" dirty="0">
              <a:solidFill>
                <a:srgbClr val="003366"/>
              </a:solidFill>
              <a:effectLst>
                <a:outerShdw blurRad="38100" dist="38100" dir="2700000" algn="tl">
                  <a:srgbClr val="000000"/>
                </a:outerShdw>
              </a:effectLst>
              <a:latin typeface="Tahoma" pitchFamily="34" charset="0"/>
            </a:endParaRPr>
          </a:p>
          <a:p>
            <a:pPr algn="ctr">
              <a:defRPr/>
            </a:pPr>
            <a:r>
              <a:rPr lang="pt-PT" b="1" dirty="0">
                <a:solidFill>
                  <a:srgbClr val="003366"/>
                </a:solidFill>
                <a:effectLst>
                  <a:outerShdw blurRad="38100" dist="38100" dir="2700000" algn="tl">
                    <a:srgbClr val="000000"/>
                  </a:outerShdw>
                </a:effectLst>
                <a:latin typeface="Tahoma" pitchFamily="34" charset="0"/>
              </a:rPr>
              <a:t>and</a:t>
            </a:r>
          </a:p>
          <a:p>
            <a:pPr algn="ctr">
              <a:defRPr/>
            </a:pPr>
            <a:endParaRPr lang="pt-PT" b="1" dirty="0">
              <a:solidFill>
                <a:srgbClr val="003366"/>
              </a:solidFill>
              <a:effectLst>
                <a:outerShdw blurRad="38100" dist="38100" dir="2700000" algn="tl">
                  <a:srgbClr val="000000"/>
                </a:outerShdw>
              </a:effectLst>
              <a:latin typeface="Tahoma" pitchFamily="34" charset="0"/>
            </a:endParaRPr>
          </a:p>
          <a:p>
            <a:pPr algn="ctr">
              <a:defRPr/>
            </a:pPr>
            <a:r>
              <a:rPr lang="pt-PT" b="1" dirty="0">
                <a:solidFill>
                  <a:srgbClr val="003366"/>
                </a:solidFill>
                <a:effectLst>
                  <a:outerShdw blurRad="38100" dist="38100" dir="2700000" algn="tl">
                    <a:srgbClr val="000000"/>
                  </a:outerShdw>
                </a:effectLst>
                <a:latin typeface="Tahoma" pitchFamily="34" charset="0"/>
              </a:rPr>
              <a:t>cachexia can occur in the </a:t>
            </a:r>
            <a:r>
              <a:rPr lang="pt-PT" b="1" u="sng" dirty="0">
                <a:solidFill>
                  <a:srgbClr val="003366"/>
                </a:solidFill>
                <a:effectLst>
                  <a:outerShdw blurRad="38100" dist="38100" dir="2700000" algn="tl">
                    <a:srgbClr val="000000"/>
                  </a:outerShdw>
                </a:effectLst>
                <a:latin typeface="Tahoma" pitchFamily="34" charset="0"/>
              </a:rPr>
              <a:t>absence</a:t>
            </a:r>
            <a:r>
              <a:rPr lang="pt-PT" b="1" dirty="0">
                <a:solidFill>
                  <a:srgbClr val="003366"/>
                </a:solidFill>
                <a:effectLst>
                  <a:outerShdw blurRad="38100" dist="38100" dir="2700000" algn="tl">
                    <a:srgbClr val="000000"/>
                  </a:outerShdw>
                </a:effectLst>
                <a:latin typeface="Tahoma" pitchFamily="34" charset="0"/>
              </a:rPr>
              <a:t> of </a:t>
            </a:r>
          </a:p>
          <a:p>
            <a:pPr algn="ctr">
              <a:defRPr/>
            </a:pPr>
            <a:r>
              <a:rPr lang="pt-PT" b="1" dirty="0">
                <a:solidFill>
                  <a:srgbClr val="003366"/>
                </a:solidFill>
                <a:effectLst>
                  <a:outerShdw blurRad="38100" dist="38100" dir="2700000" algn="tl">
                    <a:srgbClr val="000000"/>
                  </a:outerShdw>
                </a:effectLst>
                <a:latin typeface="Tahoma" pitchFamily="34" charset="0"/>
              </a:rPr>
              <a:t>anorexia</a:t>
            </a:r>
            <a:endParaRPr lang="en-US" b="1" dirty="0">
              <a:solidFill>
                <a:srgbClr val="003366"/>
              </a:solidFill>
              <a:effectLst>
                <a:outerShdw blurRad="38100" dist="38100" dir="2700000" algn="tl">
                  <a:srgbClr val="000000"/>
                </a:outerShdw>
              </a:effectLst>
              <a:latin typeface="Tahoma" pitchFamily="34" charset="0"/>
            </a:endParaRPr>
          </a:p>
        </p:txBody>
      </p:sp>
      <p:pic>
        <p:nvPicPr>
          <p:cNvPr id="81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82" y="14289"/>
            <a:ext cx="2447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712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458" y="165733"/>
            <a:ext cx="9158287" cy="660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ângulo 2"/>
          <p:cNvSpPr>
            <a:spLocks noChangeArrowheads="1"/>
          </p:cNvSpPr>
          <p:nvPr/>
        </p:nvSpPr>
        <p:spPr bwMode="auto">
          <a:xfrm>
            <a:off x="6743700" y="6597650"/>
            <a:ext cx="4032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itchFamily="18" charset="-120"/>
              </a:defRPr>
            </a:lvl1pPr>
            <a:lvl2pPr marL="742950" indent="-285750" eaLnBrk="0" hangingPunct="0">
              <a:defRPr kumimoji="1" sz="2400">
                <a:solidFill>
                  <a:schemeClr val="tx1"/>
                </a:solidFill>
                <a:latin typeface="Times New Roman" panose="02020603050405020304" pitchFamily="18" charset="0"/>
                <a:ea typeface="新細明體" pitchFamily="18" charset="-120"/>
              </a:defRPr>
            </a:lvl2pPr>
            <a:lvl3pPr marL="1143000" indent="-228600" eaLnBrk="0" hangingPunct="0">
              <a:defRPr kumimoji="1" sz="2400">
                <a:solidFill>
                  <a:schemeClr val="tx1"/>
                </a:solidFill>
                <a:latin typeface="Times New Roman" panose="02020603050405020304" pitchFamily="18" charset="0"/>
                <a:ea typeface="新細明體" pitchFamily="18" charset="-120"/>
              </a:defRPr>
            </a:lvl3pPr>
            <a:lvl4pPr marL="1600200" indent="-228600" eaLnBrk="0" hangingPunct="0">
              <a:defRPr kumimoji="1" sz="2400">
                <a:solidFill>
                  <a:schemeClr val="tx1"/>
                </a:solidFill>
                <a:latin typeface="Times New Roman" panose="02020603050405020304" pitchFamily="18" charset="0"/>
                <a:ea typeface="新細明體" pitchFamily="18" charset="-120"/>
              </a:defRPr>
            </a:lvl4pPr>
            <a:lvl5pPr marL="2057400" indent="-228600" eaLnBrk="0" hangingPunct="0">
              <a:defRPr kumimoji="1" sz="24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9pPr>
          </a:lstStyle>
          <a:p>
            <a:pPr eaLnBrk="1" hangingPunct="1"/>
            <a:r>
              <a:rPr lang="pt-PT" altLang="en-US" sz="1100">
                <a:latin typeface="Arial Black" panose="020B0A04020102020204" pitchFamily="34" charset="0"/>
              </a:rPr>
              <a:t>Van Cutsem E &amp; Arends J. </a:t>
            </a:r>
            <a:r>
              <a:rPr lang="pt-PT" altLang="en-US" sz="1100" i="1">
                <a:latin typeface="Arial Black" panose="020B0A04020102020204" pitchFamily="34" charset="0"/>
              </a:rPr>
              <a:t>Eur J Oncol Nurs </a:t>
            </a:r>
            <a:r>
              <a:rPr lang="pt-PT" altLang="en-US" sz="1100">
                <a:latin typeface="Arial Black" panose="020B0A04020102020204" pitchFamily="34" charset="0"/>
              </a:rPr>
              <a:t>2005</a:t>
            </a:r>
          </a:p>
        </p:txBody>
      </p:sp>
      <p:sp>
        <p:nvSpPr>
          <p:cNvPr id="9" name="Oval 8"/>
          <p:cNvSpPr>
            <a:spLocks noChangeArrowheads="1"/>
          </p:cNvSpPr>
          <p:nvPr/>
        </p:nvSpPr>
        <p:spPr bwMode="auto">
          <a:xfrm>
            <a:off x="3210937" y="2420938"/>
            <a:ext cx="1871663" cy="792163"/>
          </a:xfrm>
          <a:prstGeom prst="ellipse">
            <a:avLst/>
          </a:prstGeom>
          <a:noFill/>
          <a:ln w="57150" algn="ctr">
            <a:solidFill>
              <a:srgbClr val="008000"/>
            </a:solidFill>
            <a:round/>
            <a:headEnd/>
            <a:tailEnd/>
          </a:ln>
        </p:spPr>
        <p:txBody>
          <a:bodyPr anchor="ctr"/>
          <a:lstStyle/>
          <a:p>
            <a:pPr algn="ctr">
              <a:defRPr/>
            </a:pPr>
            <a:endParaRPr lang="pt-PT">
              <a:solidFill>
                <a:schemeClr val="lt1"/>
              </a:solidFill>
            </a:endParaRPr>
          </a:p>
        </p:txBody>
      </p:sp>
      <p:sp>
        <p:nvSpPr>
          <p:cNvPr id="2" name="Oval 8"/>
          <p:cNvSpPr/>
          <p:nvPr/>
        </p:nvSpPr>
        <p:spPr>
          <a:xfrm>
            <a:off x="1147483" y="2852738"/>
            <a:ext cx="1682934" cy="1998475"/>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pic>
        <p:nvPicPr>
          <p:cNvPr id="1536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9" y="-485730"/>
            <a:ext cx="24479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6"/>
          <p:cNvGrpSpPr>
            <a:grpSpLocks/>
          </p:cNvGrpSpPr>
          <p:nvPr/>
        </p:nvGrpSpPr>
        <p:grpSpPr bwMode="auto">
          <a:xfrm>
            <a:off x="4511675" y="-89648"/>
            <a:ext cx="6089650" cy="6985415"/>
            <a:chOff x="3276600" y="476672"/>
            <a:chExt cx="5254625" cy="5905078"/>
          </a:xfrm>
        </p:grpSpPr>
        <p:sp>
          <p:nvSpPr>
            <p:cNvPr id="4" name="Oval 6"/>
            <p:cNvSpPr/>
            <p:nvPr/>
          </p:nvSpPr>
          <p:spPr>
            <a:xfrm>
              <a:off x="6659563" y="4868971"/>
              <a:ext cx="1871662" cy="10810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 name="Oval 5"/>
            <p:cNvSpPr/>
            <p:nvPr/>
          </p:nvSpPr>
          <p:spPr>
            <a:xfrm>
              <a:off x="6877050" y="476672"/>
              <a:ext cx="1511300" cy="10079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Oval 5"/>
            <p:cNvSpPr/>
            <p:nvPr/>
          </p:nvSpPr>
          <p:spPr>
            <a:xfrm>
              <a:off x="3276600" y="692557"/>
              <a:ext cx="1511300" cy="10079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7" name="Oval 6"/>
            <p:cNvSpPr/>
            <p:nvPr/>
          </p:nvSpPr>
          <p:spPr>
            <a:xfrm>
              <a:off x="3708400" y="5300740"/>
              <a:ext cx="1871663" cy="10810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grpSp>
      <p:grpSp>
        <p:nvGrpSpPr>
          <p:cNvPr id="10" name="Grupo 27"/>
          <p:cNvGrpSpPr>
            <a:grpSpLocks/>
          </p:cNvGrpSpPr>
          <p:nvPr/>
        </p:nvGrpSpPr>
        <p:grpSpPr bwMode="auto">
          <a:xfrm>
            <a:off x="1703294" y="1192402"/>
            <a:ext cx="2519361" cy="4681538"/>
            <a:chOff x="1187624" y="1124198"/>
            <a:chExt cx="2446585" cy="4680520"/>
          </a:xfrm>
        </p:grpSpPr>
        <p:sp>
          <p:nvSpPr>
            <p:cNvPr id="8" name="Oval 5"/>
            <p:cNvSpPr>
              <a:spLocks noChangeArrowheads="1"/>
            </p:cNvSpPr>
            <p:nvPr/>
          </p:nvSpPr>
          <p:spPr bwMode="auto">
            <a:xfrm>
              <a:off x="1187624" y="1124198"/>
              <a:ext cx="1800407" cy="1439550"/>
            </a:xfrm>
            <a:prstGeom prst="ellipse">
              <a:avLst/>
            </a:prstGeom>
            <a:noFill/>
            <a:ln w="57150" algn="ctr">
              <a:solidFill>
                <a:srgbClr val="0000FF"/>
              </a:solidFill>
              <a:round/>
              <a:headEnd/>
              <a:tailEnd/>
            </a:ln>
          </p:spPr>
          <p:txBody>
            <a:bodyPr anchor="ctr"/>
            <a:lstStyle/>
            <a:p>
              <a:pPr algn="ctr">
                <a:defRPr/>
              </a:pPr>
              <a:endParaRPr lang="pt-PT">
                <a:solidFill>
                  <a:schemeClr val="lt1"/>
                </a:solidFill>
              </a:endParaRPr>
            </a:p>
          </p:txBody>
        </p:sp>
        <p:sp>
          <p:nvSpPr>
            <p:cNvPr id="15" name="Oval 5"/>
            <p:cNvSpPr>
              <a:spLocks noChangeArrowheads="1"/>
            </p:cNvSpPr>
            <p:nvPr/>
          </p:nvSpPr>
          <p:spPr bwMode="auto">
            <a:xfrm>
              <a:off x="1619468" y="4365168"/>
              <a:ext cx="2014741" cy="1439550"/>
            </a:xfrm>
            <a:prstGeom prst="ellipse">
              <a:avLst/>
            </a:prstGeom>
            <a:noFill/>
            <a:ln w="57150" algn="ctr">
              <a:solidFill>
                <a:srgbClr val="0000FF"/>
              </a:solidFill>
              <a:round/>
              <a:headEnd/>
              <a:tailEnd/>
            </a:ln>
          </p:spPr>
          <p:txBody>
            <a:bodyPr anchor="ctr"/>
            <a:lstStyle/>
            <a:p>
              <a:pPr algn="ctr">
                <a:defRPr/>
              </a:pPr>
              <a:endParaRPr lang="pt-PT">
                <a:solidFill>
                  <a:schemeClr val="lt1"/>
                </a:solidFill>
              </a:endParaRPr>
            </a:p>
          </p:txBody>
        </p:sp>
      </p:grpSp>
      <p:sp>
        <p:nvSpPr>
          <p:cNvPr id="29" name="Oval 8"/>
          <p:cNvSpPr/>
          <p:nvPr/>
        </p:nvSpPr>
        <p:spPr>
          <a:xfrm>
            <a:off x="8183563" y="3789363"/>
            <a:ext cx="1871662" cy="1008062"/>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Oval 8"/>
          <p:cNvSpPr/>
          <p:nvPr/>
        </p:nvSpPr>
        <p:spPr>
          <a:xfrm>
            <a:off x="8183563" y="1315400"/>
            <a:ext cx="1871662" cy="1105538"/>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Oval 8"/>
          <p:cNvSpPr/>
          <p:nvPr/>
        </p:nvSpPr>
        <p:spPr>
          <a:xfrm>
            <a:off x="5735638" y="908050"/>
            <a:ext cx="2089150" cy="1944688"/>
          </a:xfrm>
          <a:prstGeom prst="ellipse">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Tree>
    <p:extLst>
      <p:ext uri="{BB962C8B-B14F-4D97-AF65-F5344CB8AC3E}">
        <p14:creationId xmlns:p14="http://schemas.microsoft.com/office/powerpoint/2010/main" val="1849549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downLeft)">
                                      <p:cBhvr>
                                        <p:cTn id="12" dur="500"/>
                                        <p:tgtEl>
                                          <p:spTgt spid="30"/>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downLeft)">
                                      <p:cBhvr>
                                        <p:cTn id="15" dur="500"/>
                                        <p:tgtEl>
                                          <p:spTgt spid="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Horizontal)">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29390" y="2008682"/>
            <a:ext cx="10223292" cy="4239717"/>
          </a:xfrm>
          <a:solidFill>
            <a:srgbClr val="FFFF00"/>
          </a:solidFill>
        </p:spPr>
        <p:txBody>
          <a:bodyPr>
            <a:normAutofit/>
          </a:bodyPr>
          <a:lstStyle/>
          <a:p>
            <a:pPr marL="0" indent="0" algn="ctr">
              <a:buNone/>
            </a:pPr>
            <a:endParaRPr lang="en-US" altLang="en-US" sz="4400" b="1" dirty="0" smtClean="0"/>
          </a:p>
          <a:p>
            <a:pPr marL="0" indent="0" algn="ctr">
              <a:buNone/>
            </a:pPr>
            <a:r>
              <a:rPr lang="en-US" altLang="en-US" sz="4400" b="1" dirty="0" smtClean="0"/>
              <a:t>Does Conventional Nutritional Support Improve the Outcome of cancer ????</a:t>
            </a:r>
            <a:endParaRPr lang="en-US" sz="4400" dirty="0"/>
          </a:p>
        </p:txBody>
      </p:sp>
    </p:spTree>
    <p:extLst>
      <p:ext uri="{BB962C8B-B14F-4D97-AF65-F5344CB8AC3E}">
        <p14:creationId xmlns:p14="http://schemas.microsoft.com/office/powerpoint/2010/main" val="1058960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4"/>
          <p:cNvSpPr txBox="1">
            <a:spLocks noChangeArrowheads="1"/>
          </p:cNvSpPr>
          <p:nvPr/>
        </p:nvSpPr>
        <p:spPr bwMode="auto">
          <a:xfrm>
            <a:off x="959372" y="957030"/>
            <a:ext cx="942881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新細明體" pitchFamily="18" charset="-120"/>
              </a:defRPr>
            </a:lvl1pPr>
            <a:lvl2pPr marL="742950" indent="-285750" eaLnBrk="0" hangingPunct="0">
              <a:defRPr kumimoji="1" sz="2400">
                <a:solidFill>
                  <a:schemeClr val="tx1"/>
                </a:solidFill>
                <a:latin typeface="Times New Roman" panose="02020603050405020304" pitchFamily="18" charset="0"/>
                <a:ea typeface="新細明體" pitchFamily="18" charset="-120"/>
              </a:defRPr>
            </a:lvl2pPr>
            <a:lvl3pPr marL="1143000" indent="-228600" eaLnBrk="0" hangingPunct="0">
              <a:defRPr kumimoji="1" sz="2400">
                <a:solidFill>
                  <a:schemeClr val="tx1"/>
                </a:solidFill>
                <a:latin typeface="Times New Roman" panose="02020603050405020304" pitchFamily="18" charset="0"/>
                <a:ea typeface="新細明體" pitchFamily="18" charset="-120"/>
              </a:defRPr>
            </a:lvl3pPr>
            <a:lvl4pPr marL="1600200" indent="-228600" eaLnBrk="0" hangingPunct="0">
              <a:defRPr kumimoji="1" sz="2400">
                <a:solidFill>
                  <a:schemeClr val="tx1"/>
                </a:solidFill>
                <a:latin typeface="Times New Roman" panose="02020603050405020304" pitchFamily="18" charset="0"/>
                <a:ea typeface="新細明體" pitchFamily="18" charset="-120"/>
              </a:defRPr>
            </a:lvl4pPr>
            <a:lvl5pPr marL="2057400" indent="-228600" eaLnBrk="0" hangingPunct="0">
              <a:defRPr kumimoji="1" sz="2400">
                <a:solidFill>
                  <a:schemeClr val="tx1"/>
                </a:solidFill>
                <a:latin typeface="Times New Roman" panose="02020603050405020304"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itchFamily="18" charset="-120"/>
              </a:defRPr>
            </a:lvl9pPr>
          </a:lstStyle>
          <a:p>
            <a:pPr algn="ctr" eaLnBrk="1" hangingPunct="1"/>
            <a:endParaRPr lang="en-US" altLang="zh-TW" sz="4400" b="1" dirty="0" smtClean="0"/>
          </a:p>
          <a:p>
            <a:pPr algn="ctr" eaLnBrk="1" hangingPunct="1"/>
            <a:endParaRPr lang="en-US" altLang="zh-TW" sz="4400" b="1" dirty="0"/>
          </a:p>
          <a:p>
            <a:pPr algn="ctr" eaLnBrk="1" hangingPunct="1"/>
            <a:r>
              <a:rPr lang="en-US" altLang="zh-TW" sz="6000" b="1" dirty="0" smtClean="0"/>
              <a:t>Nutritional </a:t>
            </a:r>
            <a:r>
              <a:rPr lang="en-US" altLang="zh-TW" sz="6000" b="1" dirty="0"/>
              <a:t>support </a:t>
            </a:r>
          </a:p>
          <a:p>
            <a:pPr algn="ctr" eaLnBrk="1" hangingPunct="1"/>
            <a:r>
              <a:rPr lang="en-US" altLang="zh-TW" sz="6000" b="1" dirty="0"/>
              <a:t>cures malnutrition, not cancer</a:t>
            </a:r>
          </a:p>
          <a:p>
            <a:pPr algn="ctr" eaLnBrk="1" hangingPunct="1"/>
            <a:endParaRPr lang="en-US" altLang="zh-TW" sz="6000" b="1" dirty="0"/>
          </a:p>
          <a:p>
            <a:pPr algn="ctr" eaLnBrk="1" hangingPunct="1"/>
            <a:r>
              <a:rPr lang="en-US" altLang="zh-TW" b="1" dirty="0"/>
              <a:t>Brennan; N. Engl. J. Med. 305;375. 1981</a:t>
            </a:r>
            <a:endParaRPr lang="en-US" altLang="zh-TW" sz="3600" b="1" dirty="0"/>
          </a:p>
        </p:txBody>
      </p:sp>
    </p:spTree>
    <p:extLst>
      <p:ext uri="{BB962C8B-B14F-4D97-AF65-F5344CB8AC3E}">
        <p14:creationId xmlns:p14="http://schemas.microsoft.com/office/powerpoint/2010/main" val="3641834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2112</TotalTime>
  <Words>2155</Words>
  <Application>Microsoft Office PowerPoint</Application>
  <PresentationFormat>Widescreen</PresentationFormat>
  <Paragraphs>178</Paragraphs>
  <Slides>53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Aldhabi</vt:lpstr>
      <vt:lpstr>Arial</vt:lpstr>
      <vt:lpstr>Arial Black</vt:lpstr>
      <vt:lpstr>Baskerville Old Face</vt:lpstr>
      <vt:lpstr>Calibri</vt:lpstr>
      <vt:lpstr>Century Gothic</vt:lpstr>
      <vt:lpstr>Franklin Gothic Book</vt:lpstr>
      <vt:lpstr>Garamond</vt:lpstr>
      <vt:lpstr>新細明體</vt:lpstr>
      <vt:lpstr>Tahoma</vt:lpstr>
      <vt:lpstr>Times New Roman</vt:lpstr>
      <vt:lpstr>Savon</vt:lpstr>
      <vt:lpstr> Cancer leads to malnutrition  or Malnutrition leads to  Cancer !!</vt:lpstr>
      <vt:lpstr>Malnutrition  </vt:lpstr>
      <vt:lpstr>Nutritional status of patients with cancer: frequency and severity of weight loss</vt:lpstr>
      <vt:lpstr>PowerPoint Presentation</vt:lpstr>
      <vt:lpstr>PowerPoint Presentation</vt:lpstr>
      <vt:lpstr>PowerPoint Presentation</vt:lpstr>
      <vt:lpstr>PowerPoint Presentation</vt:lpstr>
      <vt:lpstr>PowerPoint Presentation</vt:lpstr>
      <vt:lpstr>PowerPoint Presentation</vt:lpstr>
      <vt:lpstr>Weight loss and quality of life in patients with GI malignancy</vt:lpstr>
      <vt:lpstr>PowerPoint Presentation</vt:lpstr>
      <vt:lpstr>Pharmacological and Multimodal Therapy for Cancer Cachexia </vt:lpstr>
      <vt:lpstr>Diet and cancer</vt:lpstr>
      <vt:lpstr>In 1997 the WCRF*/#AICR report *World Cancer Research Fund # American Institute for Cancer Research</vt:lpstr>
      <vt:lpstr>Diet and cancer</vt:lpstr>
      <vt:lpstr>Cancer is a preventable disease ‼ </vt:lpstr>
      <vt:lpstr>PowerPoint Presentation</vt:lpstr>
      <vt:lpstr>Evidence from ecological studies</vt:lpstr>
      <vt:lpstr>Examples</vt:lpstr>
      <vt:lpstr>PowerPoint Presentation</vt:lpstr>
      <vt:lpstr>PowerPoint Presentation</vt:lpstr>
      <vt:lpstr>Food contaminants and food additives </vt:lpstr>
      <vt:lpstr>Food contaminants and food additives</vt:lpstr>
      <vt:lpstr>Food contaminants and food additives</vt:lpstr>
      <vt:lpstr>Food contaminants and food additives</vt:lpstr>
      <vt:lpstr>Food contaminants and food additives</vt:lpstr>
      <vt:lpstr>Major findings of the report are</vt:lpstr>
      <vt:lpstr>PowerPoint Presentation</vt:lpstr>
      <vt:lpstr>PowerPoint Presentation</vt:lpstr>
      <vt:lpstr>PowerPoint Presentation</vt:lpstr>
      <vt:lpstr>Protective dietary components</vt:lpstr>
      <vt:lpstr> Carotenoids   pro-vitamin A alpha-carotene. carrots, apricot, peaches, cantaloupe, sweet potatoes, winter squash, kale, spinach, romaine lettuce and broccoli  </vt:lpstr>
      <vt:lpstr>PowerPoint Presentation</vt:lpstr>
      <vt:lpstr>PowerPoint Presentation</vt:lpstr>
      <vt:lpstr>PowerPoint Presentation</vt:lpstr>
      <vt:lpstr>Vitamin D</vt:lpstr>
      <vt:lpstr>Vitamin D</vt:lpstr>
      <vt:lpstr>Vitamin D.(contin.)</vt:lpstr>
      <vt:lpstr> The second expert report recommendations include:  </vt:lpstr>
      <vt:lpstr>The second expert report recommendations include: </vt:lpstr>
      <vt:lpstr> WCRF(World Cancer Research Fund) recommendations</vt:lpstr>
      <vt:lpstr>Reference</vt:lpstr>
      <vt:lpstr>PowerPoint Presentation</vt:lpstr>
      <vt:lpstr> a Healthy Mediterranean-Style Eating Pattern and a Healthy Vegetarian Eating Pattern</vt:lpstr>
      <vt:lpstr>Conclusions</vt:lpstr>
      <vt:lpstr>Conclusions</vt:lpstr>
      <vt:lpstr>PowerPoint Presentation</vt:lpstr>
      <vt:lpstr>The “war on cancer”</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AbdelFattah AbuZeina</dc:creator>
  <cp:lastModifiedBy>AbdelFattah AbuZeina</cp:lastModifiedBy>
  <cp:revision>241</cp:revision>
  <dcterms:created xsi:type="dcterms:W3CDTF">2017-09-21T18:37:34Z</dcterms:created>
  <dcterms:modified xsi:type="dcterms:W3CDTF">2018-11-06T19:40:55Z</dcterms:modified>
</cp:coreProperties>
</file>